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542" r:id="rId2"/>
    <p:sldId id="502" r:id="rId3"/>
    <p:sldId id="260" r:id="rId4"/>
    <p:sldId id="558" r:id="rId5"/>
    <p:sldId id="555" r:id="rId6"/>
    <p:sldId id="551" r:id="rId7"/>
    <p:sldId id="559" r:id="rId8"/>
    <p:sldId id="561" r:id="rId9"/>
    <p:sldId id="557" r:id="rId10"/>
    <p:sldId id="554" r:id="rId11"/>
    <p:sldId id="562" r:id="rId12"/>
    <p:sldId id="548" r:id="rId13"/>
    <p:sldId id="521" r:id="rId14"/>
    <p:sldId id="547" r:id="rId15"/>
    <p:sldId id="533" r:id="rId16"/>
    <p:sldId id="506" r:id="rId17"/>
    <p:sldId id="535" r:id="rId18"/>
    <p:sldId id="545" r:id="rId19"/>
    <p:sldId id="525" r:id="rId20"/>
    <p:sldId id="526" r:id="rId21"/>
    <p:sldId id="527" r:id="rId22"/>
    <p:sldId id="528" r:id="rId23"/>
    <p:sldId id="564" r:id="rId24"/>
    <p:sldId id="445"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 N. Nihad (Marketing)" initials="SNN(" lastIdx="7" clrIdx="0">
    <p:extLst/>
  </p:cmAuthor>
  <p:cmAuthor id="2" name="Jeenal Patel" initials="J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3D"/>
    <a:srgbClr val="003870"/>
    <a:srgbClr val="82C836"/>
    <a:srgbClr val="7EC234"/>
    <a:srgbClr val="003264"/>
    <a:srgbClr val="44546A"/>
    <a:srgbClr val="FFEF00"/>
    <a:srgbClr val="FFFF99"/>
    <a:srgbClr val="92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9881" autoAdjust="0"/>
  </p:normalViewPr>
  <p:slideViewPr>
    <p:cSldViewPr snapToGrid="0">
      <p:cViewPr varScale="1">
        <p:scale>
          <a:sx n="57" d="100"/>
          <a:sy n="57" d="100"/>
        </p:scale>
        <p:origin x="117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006"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n-US" sz="1800" dirty="0">
                <a:solidFill>
                  <a:srgbClr val="7EC234"/>
                </a:solidFill>
              </a:rPr>
              <a:t>OWNERSHIP </a:t>
            </a:r>
          </a:p>
        </c:rich>
      </c:tx>
      <c:overlay val="0"/>
    </c:title>
    <c:autoTitleDeleted val="0"/>
    <c:view3D>
      <c:rotX val="30"/>
      <c:rotY val="0"/>
      <c:depthPercent val="10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2-CD02-48EB-9924-A2CCD909D113}"/>
              </c:ext>
            </c:extLst>
          </c:dPt>
          <c:dPt>
            <c:idx val="1"/>
            <c:bubble3D val="0"/>
            <c:extLst>
              <c:ext xmlns:c16="http://schemas.microsoft.com/office/drawing/2014/chart" uri="{C3380CC4-5D6E-409C-BE32-E72D297353CC}">
                <c16:uniqueId val="{00000001-CD02-48EB-9924-A2CCD909D113}"/>
              </c:ext>
            </c:extLst>
          </c:dPt>
          <c:dLbls>
            <c:dLbl>
              <c:idx val="0"/>
              <c:layout>
                <c:manualLayout>
                  <c:x val="-0.20218555193084756"/>
                  <c:y val="6.7285605229241402E-2"/>
                </c:manualLayout>
              </c:layout>
              <c:showLegendKey val="0"/>
              <c:showVal val="0"/>
              <c:showCatName val="0"/>
              <c:showSerName val="0"/>
              <c:showPercent val="1"/>
              <c:showBubbleSize val="0"/>
              <c:extLst>
                <c:ext xmlns:c15="http://schemas.microsoft.com/office/drawing/2012/chart" uri="{CE6537A1-D6FC-4f65-9D91-7224C49458BB}">
                  <c15:layout>
                    <c:manualLayout>
                      <c:w val="0.10282107133515525"/>
                      <c:h val="0.11273668916385451"/>
                    </c:manualLayout>
                  </c15:layout>
                </c:ext>
                <c:ext xmlns:c16="http://schemas.microsoft.com/office/drawing/2014/chart" uri="{C3380CC4-5D6E-409C-BE32-E72D297353CC}">
                  <c16:uniqueId val="{00000002-CD02-48EB-9924-A2CCD909D113}"/>
                </c:ext>
              </c:extLst>
            </c:dLbl>
            <c:dLbl>
              <c:idx val="1"/>
              <c:layout>
                <c:manualLayout>
                  <c:x val="0.31791983631314774"/>
                  <c:y val="-0.10795442302171425"/>
                </c:manualLayout>
              </c:layout>
              <c:showLegendKey val="0"/>
              <c:showVal val="0"/>
              <c:showCatName val="0"/>
              <c:showSerName val="0"/>
              <c:showPercent val="1"/>
              <c:showBubbleSize val="0"/>
              <c:extLst>
                <c:ext xmlns:c15="http://schemas.microsoft.com/office/drawing/2012/chart" uri="{CE6537A1-D6FC-4f65-9D91-7224C49458BB}">
                  <c15:layout>
                    <c:manualLayout>
                      <c:w val="0.10753578483101985"/>
                      <c:h val="9.6036693330000422E-2"/>
                    </c:manualLayout>
                  </c15:layout>
                </c:ext>
                <c:ext xmlns:c16="http://schemas.microsoft.com/office/drawing/2014/chart" uri="{C3380CC4-5D6E-409C-BE32-E72D297353CC}">
                  <c16:uniqueId val="{00000001-CD02-48EB-9924-A2CCD909D113}"/>
                </c:ext>
              </c:extLst>
            </c:dLbl>
            <c:spPr>
              <a:noFill/>
              <a:ln>
                <a:noFill/>
              </a:ln>
              <a:effectLst/>
            </c:spPr>
            <c:txPr>
              <a:bodyPr rot="0" vert="horz"/>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Dubai Islamic bank</c:v>
                </c:pt>
                <c:pt idx="1">
                  <c:v>Others</c:v>
                </c:pt>
              </c:strCache>
            </c:strRef>
          </c:cat>
          <c:val>
            <c:numRef>
              <c:f>Sheet1!$B$2:$B$3</c:f>
              <c:numCache>
                <c:formatCode>General</c:formatCode>
                <c:ptCount val="2"/>
                <c:pt idx="0">
                  <c:v>40.98</c:v>
                </c:pt>
                <c:pt idx="1">
                  <c:v>59.02</c:v>
                </c:pt>
              </c:numCache>
            </c:numRef>
          </c:val>
          <c:extLst>
            <c:ext xmlns:c16="http://schemas.microsoft.com/office/drawing/2014/chart" uri="{C3380CC4-5D6E-409C-BE32-E72D297353CC}">
              <c16:uniqueId val="{00000000-CD02-48EB-9924-A2CCD909D113}"/>
            </c:ext>
          </c:extLst>
        </c:ser>
        <c:dLbls>
          <c:showLegendKey val="0"/>
          <c:showVal val="0"/>
          <c:showCatName val="0"/>
          <c:showSerName val="0"/>
          <c:showPercent val="0"/>
          <c:showBubbleSize val="0"/>
          <c:showLeaderLines val="0"/>
        </c:dLbls>
      </c:pie3DChart>
    </c:plotArea>
    <c:legend>
      <c:legendPos val="b"/>
      <c:overlay val="0"/>
      <c:txPr>
        <a:bodyPr rot="0" vert="horz"/>
        <a:lstStyle/>
        <a:p>
          <a:pPr>
            <a:defRPr sz="1400"/>
          </a:pPr>
          <a:endParaRPr lang="en-US"/>
        </a:p>
      </c:txPr>
    </c:legend>
    <c:plotVisOnly val="1"/>
    <c:dispBlanksAs val="gap"/>
    <c:showDLblsOverMax val="0"/>
  </c:chart>
  <c:spPr>
    <a:ln w="6350">
      <a:solidFill>
        <a:srgbClr val="003870"/>
      </a:solidFill>
      <a:prstDash val="dash"/>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Q2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E0A-4DCB-892A-BAC2BDC2F4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0A-4DCB-892A-BAC2BDC2F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0A-4DCB-892A-BAC2BDC2F4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0A-4DCB-892A-BAC2BDC2F4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0A-4DCB-892A-BAC2BDC2F43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Sheet1!$B$2:$B$6</c:f>
              <c:numCache>
                <c:formatCode>_(* #,##0.0_);_(* \(#,##0.0\);_(* "-"??_);_(@_)</c:formatCode>
                <c:ptCount val="5"/>
                <c:pt idx="0">
                  <c:v>140.80000000000001</c:v>
                </c:pt>
                <c:pt idx="1">
                  <c:v>10.199999999999999</c:v>
                </c:pt>
                <c:pt idx="2">
                  <c:v>12.4</c:v>
                </c:pt>
                <c:pt idx="3">
                  <c:v>1.7</c:v>
                </c:pt>
                <c:pt idx="4">
                  <c:v>9.6</c:v>
                </c:pt>
              </c:numCache>
            </c:numRef>
          </c:val>
          <c:extLst>
            <c:ext xmlns:c16="http://schemas.microsoft.com/office/drawing/2014/chart" uri="{C3380CC4-5D6E-409C-BE32-E72D297353CC}">
              <c16:uniqueId val="{00000000-624B-480B-97F8-94F986A8638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600" dirty="0">
                <a:solidFill>
                  <a:schemeClr val="accent6"/>
                </a:solidFill>
                <a:latin typeface="Century Gothic" panose="020B0502020202020204" pitchFamily="34" charset="0"/>
              </a:rPr>
              <a:t>SEGMENT WISE REVENUE</a:t>
            </a:r>
          </a:p>
        </c:rich>
      </c:tx>
      <c:overlay val="0"/>
      <c:spPr>
        <a:noFill/>
        <a:ln>
          <a:noFill/>
        </a:ln>
        <a:effectLst/>
      </c:spPr>
    </c:title>
    <c:autoTitleDeleted val="0"/>
    <c:plotArea>
      <c:layout>
        <c:manualLayout>
          <c:layoutTarget val="inner"/>
          <c:xMode val="edge"/>
          <c:yMode val="edge"/>
          <c:x val="0.11141474988612658"/>
          <c:y val="0.11512010827509928"/>
          <c:w val="0.85334531761403243"/>
          <c:h val="0.67173964685540566"/>
        </c:manualLayout>
      </c:layout>
      <c:barChart>
        <c:barDir val="col"/>
        <c:grouping val="clustered"/>
        <c:varyColors val="0"/>
        <c:ser>
          <c:idx val="0"/>
          <c:order val="0"/>
          <c:tx>
            <c:strRef>
              <c:f>Sheet1!$B$1</c:f>
              <c:strCache>
                <c:ptCount val="1"/>
                <c:pt idx="0">
                  <c:v>Q2 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Sheet1!$B$2:$B$6</c:f>
              <c:numCache>
                <c:formatCode>_(* #,##0.0_);_(* \(#,##0.0\);_(* "-"??_);_(@_)</c:formatCode>
                <c:ptCount val="5"/>
                <c:pt idx="0">
                  <c:v>140.80000000000001</c:v>
                </c:pt>
                <c:pt idx="1">
                  <c:v>10.199999999999999</c:v>
                </c:pt>
                <c:pt idx="2">
                  <c:v>12.4</c:v>
                </c:pt>
                <c:pt idx="3">
                  <c:v>1.7</c:v>
                </c:pt>
                <c:pt idx="4">
                  <c:v>9.6</c:v>
                </c:pt>
              </c:numCache>
            </c:numRef>
          </c:val>
          <c:extLst>
            <c:ext xmlns:c16="http://schemas.microsoft.com/office/drawing/2014/chart" uri="{C3380CC4-5D6E-409C-BE32-E72D297353CC}">
              <c16:uniqueId val="{00000000-E6C9-43D7-9ADC-FDD718DF4455}"/>
            </c:ext>
          </c:extLst>
        </c:ser>
        <c:ser>
          <c:idx val="1"/>
          <c:order val="1"/>
          <c:tx>
            <c:strRef>
              <c:f>Sheet1!$C$1</c:f>
              <c:strCache>
                <c:ptCount val="1"/>
                <c:pt idx="0">
                  <c:v>Q2 2016</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Sheet1!$C$2:$C$6</c:f>
              <c:numCache>
                <c:formatCode>_(* #,##0.0_);_(* \(#,##0.0\);_(* "-"??_);_(@_)</c:formatCode>
                <c:ptCount val="5"/>
                <c:pt idx="0">
                  <c:v>46.5</c:v>
                </c:pt>
                <c:pt idx="1">
                  <c:v>9.6</c:v>
                </c:pt>
                <c:pt idx="2">
                  <c:v>7.8</c:v>
                </c:pt>
                <c:pt idx="3">
                  <c:v>1.6</c:v>
                </c:pt>
                <c:pt idx="4">
                  <c:v>9.1999999999999993</c:v>
                </c:pt>
              </c:numCache>
            </c:numRef>
          </c:val>
          <c:extLst>
            <c:ext xmlns:c16="http://schemas.microsoft.com/office/drawing/2014/chart" uri="{C3380CC4-5D6E-409C-BE32-E72D297353CC}">
              <c16:uniqueId val="{00000001-E6C9-43D7-9ADC-FDD718DF4455}"/>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a:latin typeface="+mj-lt"/>
              </a:defRPr>
            </a:pPr>
            <a:endParaRPr lang="en-US"/>
          </a:p>
        </c:txPr>
        <c:crossAx val="41944192"/>
        <c:crosses val="autoZero"/>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vert="horz"/>
          <a:lstStyle/>
          <a:p>
            <a:pPr>
              <a:defRPr/>
            </a:pPr>
            <a:endParaRPr lang="en-US"/>
          </a:p>
        </c:txPr>
        <c:crossAx val="4190963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Q2 2016</a:t>
            </a:r>
            <a:endParaRPr lang="en-US" dirty="0"/>
          </a:p>
        </c:rich>
      </c:tx>
      <c:overlay val="0"/>
    </c:title>
    <c:autoTitleDeleted val="0"/>
    <c:plotArea>
      <c:layout/>
      <c:pieChart>
        <c:varyColors val="1"/>
        <c:ser>
          <c:idx val="0"/>
          <c:order val="0"/>
          <c:tx>
            <c:strRef>
              <c:f>Sheet1!$B$1</c:f>
              <c:strCache>
                <c:ptCount val="1"/>
                <c:pt idx="0">
                  <c:v>Q1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1225-441A-9C12-986F2DD4D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5-441A-9C12-986F2DD4D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25-441A-9C12-986F2DD4D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25-441A-9C12-986F2DD4D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25-441A-9C12-986F2DD4DFD5}"/>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Property &amp; Project Development</c:v>
                </c:pt>
                <c:pt idx="1">
                  <c:v>Property Management</c:v>
                </c:pt>
                <c:pt idx="2">
                  <c:v>Facility Management</c:v>
                </c:pt>
                <c:pt idx="3">
                  <c:v>Association Management</c:v>
                </c:pt>
                <c:pt idx="4">
                  <c:v>Leasing</c:v>
                </c:pt>
              </c:strCache>
            </c:strRef>
          </c:cat>
          <c:val>
            <c:numRef>
              <c:f>Sheet1!$B$2:$B$6</c:f>
              <c:numCache>
                <c:formatCode>_(* #,##0.0_);_(* \(#,##0.0\);_(* "-"??_);_(@_)</c:formatCode>
                <c:ptCount val="5"/>
                <c:pt idx="0">
                  <c:v>46.5</c:v>
                </c:pt>
                <c:pt idx="1">
                  <c:v>9.6</c:v>
                </c:pt>
                <c:pt idx="2">
                  <c:v>7.8</c:v>
                </c:pt>
                <c:pt idx="3">
                  <c:v>1.6</c:v>
                </c:pt>
                <c:pt idx="4">
                  <c:v>9.1999999999999993</c:v>
                </c:pt>
              </c:numCache>
            </c:numRef>
          </c:val>
          <c:extLst>
            <c:ext xmlns:c16="http://schemas.microsoft.com/office/drawing/2014/chart" uri="{C3380CC4-5D6E-409C-BE32-E72D297353CC}">
              <c16:uniqueId val="{0000000A-1225-441A-9C12-986F2DD4DFD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dirty="0">
                <a:solidFill>
                  <a:srgbClr val="7EC234"/>
                </a:solidFill>
                <a:latin typeface="Century Gothic" panose="020B0502020202020204" pitchFamily="34" charset="0"/>
              </a:rPr>
              <a:t>FINANCIAL</a:t>
            </a:r>
            <a:r>
              <a:rPr lang="en-US" sz="1800" b="1" i="0" baseline="0" dirty="0">
                <a:solidFill>
                  <a:srgbClr val="7EC234"/>
                </a:solidFill>
                <a:latin typeface="Century Gothic" panose="020B0502020202020204" pitchFamily="34" charset="0"/>
              </a:rPr>
              <a:t> POSITION</a:t>
            </a:r>
            <a:endParaRPr lang="en-US" sz="1800" b="1" i="0" dirty="0">
              <a:solidFill>
                <a:srgbClr val="7EC234"/>
              </a:solidFill>
              <a:latin typeface="Century Gothic" panose="020B0502020202020204" pitchFamily="34" charset="0"/>
            </a:endParaRPr>
          </a:p>
        </c:rich>
      </c:tx>
      <c:overlay val="0"/>
      <c:spPr>
        <a:noFill/>
        <a:ln>
          <a:noFill/>
        </a:ln>
        <a:effectLst/>
      </c:spPr>
    </c:title>
    <c:autoTitleDeleted val="0"/>
    <c:plotArea>
      <c:layout>
        <c:manualLayout>
          <c:layoutTarget val="inner"/>
          <c:xMode val="edge"/>
          <c:yMode val="edge"/>
          <c:x val="0.14046087877903346"/>
          <c:y val="0.10786354495939754"/>
          <c:w val="0.83893149740980377"/>
          <c:h val="0.77711958771194045"/>
        </c:manualLayout>
      </c:layout>
      <c:barChart>
        <c:barDir val="col"/>
        <c:grouping val="clustered"/>
        <c:varyColors val="0"/>
        <c:ser>
          <c:idx val="0"/>
          <c:order val="0"/>
          <c:tx>
            <c:strRef>
              <c:f>Sheet1!$B$1</c:f>
              <c:strCache>
                <c:ptCount val="1"/>
                <c:pt idx="0">
                  <c:v>Q2 2017</c:v>
                </c:pt>
              </c:strCache>
            </c:strRef>
          </c:tx>
          <c:spPr>
            <a:solidFill>
              <a:srgbClr val="003264"/>
            </a:solidFill>
            <a:ln>
              <a:noFill/>
            </a:ln>
            <a:effectLst/>
          </c:spPr>
          <c:invertIfNegative val="0"/>
          <c:dLbls>
            <c:dLbl>
              <c:idx val="1"/>
              <c:layout>
                <c:manualLayout>
                  <c:x val="-3.0882929582259789E-2"/>
                  <c:y val="2.698737012328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04-4DD1-839D-7B9852DE946A}"/>
                </c:ext>
              </c:extLst>
            </c:dLbl>
            <c:dLbl>
              <c:idx val="4"/>
              <c:layout>
                <c:manualLayout>
                  <c:x val="-9.1589439160723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Total Assets</c:v>
                </c:pt>
                <c:pt idx="1">
                  <c:v>Total Liabilities</c:v>
                </c:pt>
                <c:pt idx="2">
                  <c:v>Net Assets</c:v>
                </c:pt>
                <c:pt idx="3">
                  <c:v>Total Debt </c:v>
                </c:pt>
                <c:pt idx="4">
                  <c:v>Bank balance</c:v>
                </c:pt>
              </c:strCache>
            </c:strRef>
          </c:cat>
          <c:val>
            <c:numRef>
              <c:f>Sheet1!$B$2:$B$6</c:f>
              <c:numCache>
                <c:formatCode>_(* #,##0.0_);_(* \(#,##0.0\);_(* "-"??_);_(@_)</c:formatCode>
                <c:ptCount val="5"/>
                <c:pt idx="0">
                  <c:v>6355.6</c:v>
                </c:pt>
                <c:pt idx="1">
                  <c:v>1417.7</c:v>
                </c:pt>
                <c:pt idx="2">
                  <c:v>4937.8999999999996</c:v>
                </c:pt>
                <c:pt idx="3">
                  <c:v>529.70000000000005</c:v>
                </c:pt>
                <c:pt idx="4">
                  <c:v>482.3</c:v>
                </c:pt>
              </c:numCache>
            </c:numRef>
          </c:val>
          <c:extLst>
            <c:ext xmlns:c16="http://schemas.microsoft.com/office/drawing/2014/chart" uri="{C3380CC4-5D6E-409C-BE32-E72D297353CC}">
              <c16:uniqueId val="{00000000-00D6-4A44-9B7A-889B710A1C88}"/>
            </c:ext>
          </c:extLst>
        </c:ser>
        <c:ser>
          <c:idx val="1"/>
          <c:order val="1"/>
          <c:tx>
            <c:strRef>
              <c:f>Sheet1!$C$1</c:f>
              <c:strCache>
                <c:ptCount val="1"/>
                <c:pt idx="0">
                  <c:v>2016</c:v>
                </c:pt>
              </c:strCache>
            </c:strRef>
          </c:tx>
          <c:spPr>
            <a:solidFill>
              <a:schemeClr val="bg2">
                <a:lumMod val="75000"/>
              </a:schemeClr>
            </a:solidFill>
            <a:ln>
              <a:noFill/>
            </a:ln>
            <a:effectLst/>
          </c:spPr>
          <c:invertIfNegative val="0"/>
          <c:dLbls>
            <c:dLbl>
              <c:idx val="0"/>
              <c:layout>
                <c:manualLayout>
                  <c:x val="5.9104039283176389E-2"/>
                  <c:y val="-8.46914674223130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D-4363-879C-BD811A5E4818}"/>
                </c:ext>
              </c:extLst>
            </c:dLbl>
            <c:dLbl>
              <c:idx val="1"/>
              <c:layout>
                <c:manualLayout>
                  <c:x val="2.0607623811162771E-2"/>
                  <c:y val="-1.1629478585459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8-49A9-BF1A-2EB88ED44B99}"/>
                </c:ext>
              </c:extLst>
            </c:dLbl>
            <c:dLbl>
              <c:idx val="2"/>
              <c:layout>
                <c:manualLayout>
                  <c:x val="4.6621644865067188E-2"/>
                  <c:y val="-4.94762736718802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D-4653-A6ED-CA37579BE586}"/>
                </c:ext>
              </c:extLst>
            </c:dLbl>
            <c:dLbl>
              <c:idx val="3"/>
              <c:layout>
                <c:manualLayout>
                  <c:x val="2.1021138492657503E-2"/>
                  <c:y val="-2.6241711211764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D-4653-A6ED-CA37579BE586}"/>
                </c:ext>
              </c:extLst>
            </c:dLbl>
            <c:dLbl>
              <c:idx val="4"/>
              <c:layout>
                <c:manualLayout>
                  <c:x val="1.2069001103758184E-2"/>
                  <c:y val="-2.325801307081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Assets</c:v>
                </c:pt>
                <c:pt idx="1">
                  <c:v>Total Liabilities</c:v>
                </c:pt>
                <c:pt idx="2">
                  <c:v>Net Assets</c:v>
                </c:pt>
                <c:pt idx="3">
                  <c:v>Total Debt </c:v>
                </c:pt>
                <c:pt idx="4">
                  <c:v>Bank balance</c:v>
                </c:pt>
              </c:strCache>
            </c:strRef>
          </c:cat>
          <c:val>
            <c:numRef>
              <c:f>Sheet1!$C$2:$C$6</c:f>
              <c:numCache>
                <c:formatCode>#,##0.00</c:formatCode>
                <c:ptCount val="5"/>
                <c:pt idx="0">
                  <c:v>6214.73</c:v>
                </c:pt>
                <c:pt idx="1">
                  <c:v>1342.06</c:v>
                </c:pt>
                <c:pt idx="2">
                  <c:v>4872.67</c:v>
                </c:pt>
                <c:pt idx="3" formatCode="General">
                  <c:v>438.68</c:v>
                </c:pt>
                <c:pt idx="4" formatCode="General">
                  <c:v>647.16999999999996</c:v>
                </c:pt>
              </c:numCache>
            </c:numRef>
          </c:val>
          <c:extLst>
            <c:ext xmlns:c16="http://schemas.microsoft.com/office/drawing/2014/chart" uri="{C3380CC4-5D6E-409C-BE32-E72D297353CC}">
              <c16:uniqueId val="{00000001-00D6-4A44-9B7A-889B710A1C88}"/>
            </c:ext>
          </c:extLst>
        </c:ser>
        <c:dLbls>
          <c:showLegendKey val="0"/>
          <c:showVal val="0"/>
          <c:showCatName val="0"/>
          <c:showSerName val="0"/>
          <c:showPercent val="0"/>
          <c:showBubbleSize val="0"/>
        </c:dLbls>
        <c:gapWidth val="219"/>
        <c:overlap val="-27"/>
        <c:axId val="42774528"/>
        <c:axId val="42776064"/>
      </c:barChart>
      <c:catAx>
        <c:axId val="427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42776064"/>
        <c:crosses val="autoZero"/>
        <c:auto val="1"/>
        <c:lblAlgn val="ctr"/>
        <c:lblOffset val="100"/>
        <c:noMultiLvlLbl val="0"/>
      </c:catAx>
      <c:valAx>
        <c:axId val="4277606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7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solidFill>
                  <a:schemeClr val="accent6"/>
                </a:solidFill>
                <a:latin typeface="Century Gothic" panose="020B0502020202020204" pitchFamily="34" charset="0"/>
              </a:rPr>
              <a:t>RATIO COMPARISON CHART</a:t>
            </a:r>
          </a:p>
        </c:rich>
      </c:tx>
      <c:overlay val="0"/>
      <c:spPr>
        <a:noFill/>
        <a:ln>
          <a:noFill/>
        </a:ln>
        <a:effectLst/>
      </c:spPr>
    </c:title>
    <c:autoTitleDeleted val="0"/>
    <c:plotArea>
      <c:layout>
        <c:manualLayout>
          <c:layoutTarget val="inner"/>
          <c:xMode val="edge"/>
          <c:yMode val="edge"/>
          <c:x val="9.3438266731188824E-2"/>
          <c:y val="9.1190661696478797E-2"/>
          <c:w val="0.89321901345456156"/>
          <c:h val="0.76799252797580375"/>
        </c:manualLayout>
      </c:layout>
      <c:barChart>
        <c:barDir val="col"/>
        <c:grouping val="clustered"/>
        <c:varyColors val="0"/>
        <c:ser>
          <c:idx val="0"/>
          <c:order val="0"/>
          <c:tx>
            <c:strRef>
              <c:f>Sheet1!$B$1</c:f>
              <c:strCache>
                <c:ptCount val="1"/>
                <c:pt idx="0">
                  <c:v>Q2 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Equity (ROE)</c:v>
                </c:pt>
                <c:pt idx="1">
                  <c:v>Return on Assets (ROA)</c:v>
                </c:pt>
                <c:pt idx="2">
                  <c:v>Debt Equity Ratio</c:v>
                </c:pt>
                <c:pt idx="3">
                  <c:v>Cash to Total Assets</c:v>
                </c:pt>
                <c:pt idx="4">
                  <c:v>Net Asset value per share</c:v>
                </c:pt>
              </c:strCache>
            </c:strRef>
          </c:cat>
          <c:val>
            <c:numRef>
              <c:f>Sheet1!$B$2:$B$6</c:f>
              <c:numCache>
                <c:formatCode>0.0%</c:formatCode>
                <c:ptCount val="5"/>
                <c:pt idx="0">
                  <c:v>1.4E-2</c:v>
                </c:pt>
                <c:pt idx="1">
                  <c:v>1.0999999999999999E-2</c:v>
                </c:pt>
                <c:pt idx="2">
                  <c:v>0.107</c:v>
                </c:pt>
                <c:pt idx="3">
                  <c:v>7.5999999999999998E-2</c:v>
                </c:pt>
                <c:pt idx="4" formatCode="0.00">
                  <c:v>0.85</c:v>
                </c:pt>
              </c:numCache>
            </c:numRef>
          </c:val>
          <c:extLst>
            <c:ext xmlns:c16="http://schemas.microsoft.com/office/drawing/2014/chart" uri="{C3380CC4-5D6E-409C-BE32-E72D297353CC}">
              <c16:uniqueId val="{00000000-40E8-498A-87A9-2064FA86508D}"/>
            </c:ext>
          </c:extLst>
        </c:ser>
        <c:ser>
          <c:idx val="1"/>
          <c:order val="1"/>
          <c:tx>
            <c:strRef>
              <c:f>Sheet1!$C$1</c:f>
              <c:strCache>
                <c:ptCount val="1"/>
                <c:pt idx="0">
                  <c:v>2016</c:v>
                </c:pt>
              </c:strCache>
            </c:strRef>
          </c:tx>
          <c:spPr>
            <a:solidFill>
              <a:schemeClr val="bg1">
                <a:lumMod val="65000"/>
              </a:schemeClr>
            </a:solidFill>
            <a:ln>
              <a:noFill/>
            </a:ln>
            <a:effectLst/>
          </c:spPr>
          <c:invertIfNegative val="0"/>
          <c:dLbls>
            <c:dLbl>
              <c:idx val="2"/>
              <c:layout>
                <c:manualLayout>
                  <c:x val="1.2982254995203722E-2"/>
                  <c:y val="2.7331077264094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8-498A-87A9-2064FA86508D}"/>
                </c:ext>
              </c:extLst>
            </c:dLbl>
            <c:dLbl>
              <c:idx val="3"/>
              <c:layout>
                <c:manualLayout>
                  <c:x val="1.5578705994244466E-2"/>
                  <c:y val="5.4662154528188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8-498A-87A9-2064FA86508D}"/>
                </c:ext>
              </c:extLst>
            </c:dLbl>
            <c:dLbl>
              <c:idx val="4"/>
              <c:layout>
                <c:manualLayout>
                  <c:x val="1.5578705994244466E-2"/>
                  <c:y val="-1.2526599037702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8-498A-87A9-2064FA8650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Equity (ROE)</c:v>
                </c:pt>
                <c:pt idx="1">
                  <c:v>Return on Assets (ROA)</c:v>
                </c:pt>
                <c:pt idx="2">
                  <c:v>Debt Equity Ratio</c:v>
                </c:pt>
                <c:pt idx="3">
                  <c:v>Cash to Total Assets</c:v>
                </c:pt>
                <c:pt idx="4">
                  <c:v>Net Asset value per share</c:v>
                </c:pt>
              </c:strCache>
            </c:strRef>
          </c:cat>
          <c:val>
            <c:numRef>
              <c:f>Sheet1!$C$2:$C$6</c:f>
              <c:numCache>
                <c:formatCode>0.0%</c:formatCode>
                <c:ptCount val="5"/>
                <c:pt idx="0">
                  <c:v>4.3999999999999997E-2</c:v>
                </c:pt>
                <c:pt idx="1">
                  <c:v>3.5000000000000003E-2</c:v>
                </c:pt>
                <c:pt idx="2">
                  <c:v>0.09</c:v>
                </c:pt>
                <c:pt idx="3">
                  <c:v>0.104</c:v>
                </c:pt>
                <c:pt idx="4" formatCode="#,##0.00_);\(#,##0.00\)">
                  <c:v>0.84</c:v>
                </c:pt>
              </c:numCache>
            </c:numRef>
          </c:val>
          <c:extLst>
            <c:ext xmlns:c16="http://schemas.microsoft.com/office/drawing/2014/chart" uri="{C3380CC4-5D6E-409C-BE32-E72D297353CC}">
              <c16:uniqueId val="{00000001-40E8-498A-87A9-2064FA86508D}"/>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sz="1050">
                <a:latin typeface="+mj-lt"/>
              </a:defRPr>
            </a:pPr>
            <a:endParaRPr lang="en-US"/>
          </a:p>
        </c:txPr>
        <c:crossAx val="41944192"/>
        <c:crossesAt val="0"/>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200"/>
            </a:pPr>
            <a:endParaRPr lang="en-US"/>
          </a:p>
        </c:txPr>
        <c:crossAx val="41909632"/>
        <c:crosses val="autoZero"/>
        <c:crossBetween val="between"/>
      </c:valAx>
      <c:spPr>
        <a:noFill/>
        <a:ln>
          <a:noFill/>
        </a:ln>
        <a:effectLst/>
      </c:spPr>
    </c:plotArea>
    <c:legend>
      <c:legendPos val="b"/>
      <c:layout>
        <c:manualLayout>
          <c:xMode val="edge"/>
          <c:yMode val="edge"/>
          <c:x val="0.35980968010767866"/>
          <c:y val="0.94396160736863044"/>
          <c:w val="0.28038043954908554"/>
          <c:h val="5.6038392631369408E-2"/>
        </c:manualLayout>
      </c:layout>
      <c:overlay val="0"/>
      <c:spPr>
        <a:noFill/>
        <a:ln>
          <a:no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94DCAF-C6A1-4CC6-A70F-2C10BB368650}" type="datetimeFigureOut">
              <a:rPr lang="en-US" smtClean="0"/>
              <a:t>23/08/2017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D45A7B9-48A5-49EC-9C86-3B0033688CAD}" type="slidenum">
              <a:rPr lang="en-US" smtClean="0"/>
              <a:t>‹#›</a:t>
            </a:fld>
            <a:endParaRPr lang="en-US"/>
          </a:p>
        </p:txBody>
      </p:sp>
    </p:spTree>
    <p:extLst>
      <p:ext uri="{BB962C8B-B14F-4D97-AF65-F5344CB8AC3E}">
        <p14:creationId xmlns:p14="http://schemas.microsoft.com/office/powerpoint/2010/main" val="18220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2802DE-89D9-46B7-80F9-9F966324B3F3}" type="datetimeFigureOut">
              <a:rPr lang="en-US" smtClean="0"/>
              <a:pPr/>
              <a:t>23/08/2017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4164B4-12EF-45D2-BEAD-4BED317D299C}" type="slidenum">
              <a:rPr lang="en-US" smtClean="0"/>
              <a:pPr/>
              <a:t>‹#›</a:t>
            </a:fld>
            <a:endParaRPr lang="en-US"/>
          </a:p>
        </p:txBody>
      </p:sp>
    </p:spTree>
    <p:extLst>
      <p:ext uri="{BB962C8B-B14F-4D97-AF65-F5344CB8AC3E}">
        <p14:creationId xmlns:p14="http://schemas.microsoft.com/office/powerpoint/2010/main" val="61921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a:t>
            </a:fld>
            <a:endParaRPr lang="en-US"/>
          </a:p>
        </p:txBody>
      </p:sp>
    </p:spTree>
    <p:extLst>
      <p:ext uri="{BB962C8B-B14F-4D97-AF65-F5344CB8AC3E}">
        <p14:creationId xmlns:p14="http://schemas.microsoft.com/office/powerpoint/2010/main" val="38880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15</a:t>
            </a:fld>
            <a:endParaRPr lang="en-US"/>
          </a:p>
        </p:txBody>
      </p:sp>
    </p:spTree>
    <p:extLst>
      <p:ext uri="{BB962C8B-B14F-4D97-AF65-F5344CB8AC3E}">
        <p14:creationId xmlns:p14="http://schemas.microsoft.com/office/powerpoint/2010/main" val="36519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17</a:t>
            </a:fld>
            <a:endParaRPr lang="en-US"/>
          </a:p>
        </p:txBody>
      </p:sp>
    </p:spTree>
    <p:extLst>
      <p:ext uri="{BB962C8B-B14F-4D97-AF65-F5344CB8AC3E}">
        <p14:creationId xmlns:p14="http://schemas.microsoft.com/office/powerpoint/2010/main" val="85722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18</a:t>
            </a:fld>
            <a:endParaRPr lang="en-US"/>
          </a:p>
        </p:txBody>
      </p:sp>
    </p:spTree>
    <p:extLst>
      <p:ext uri="{BB962C8B-B14F-4D97-AF65-F5344CB8AC3E}">
        <p14:creationId xmlns:p14="http://schemas.microsoft.com/office/powerpoint/2010/main" val="197481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19</a:t>
            </a:fld>
            <a:endParaRPr lang="en-US"/>
          </a:p>
        </p:txBody>
      </p:sp>
    </p:spTree>
    <p:extLst>
      <p:ext uri="{BB962C8B-B14F-4D97-AF65-F5344CB8AC3E}">
        <p14:creationId xmlns:p14="http://schemas.microsoft.com/office/powerpoint/2010/main" val="389167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20</a:t>
            </a:fld>
            <a:endParaRPr lang="en-US"/>
          </a:p>
        </p:txBody>
      </p:sp>
    </p:spTree>
    <p:extLst>
      <p:ext uri="{BB962C8B-B14F-4D97-AF65-F5344CB8AC3E}">
        <p14:creationId xmlns:p14="http://schemas.microsoft.com/office/powerpoint/2010/main" val="315496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21</a:t>
            </a:fld>
            <a:endParaRPr lang="en-US"/>
          </a:p>
        </p:txBody>
      </p:sp>
    </p:spTree>
    <p:extLst>
      <p:ext uri="{BB962C8B-B14F-4D97-AF65-F5344CB8AC3E}">
        <p14:creationId xmlns:p14="http://schemas.microsoft.com/office/powerpoint/2010/main" val="187745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164B4-12EF-45D2-BEAD-4BED317D299C}" type="slidenum">
              <a:rPr lang="en-US" smtClean="0"/>
              <a:pPr/>
              <a:t>22</a:t>
            </a:fld>
            <a:endParaRPr lang="en-US"/>
          </a:p>
        </p:txBody>
      </p:sp>
    </p:spTree>
    <p:extLst>
      <p:ext uri="{BB962C8B-B14F-4D97-AF65-F5344CB8AC3E}">
        <p14:creationId xmlns:p14="http://schemas.microsoft.com/office/powerpoint/2010/main" val="85584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4</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6</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10"/>
          </p:nvPr>
        </p:nvSpPr>
        <p:spPr/>
        <p:txBody>
          <a:bodyPr/>
          <a:lstStyle/>
          <a:p>
            <a:fld id="{DA4164B4-12EF-45D2-BEAD-4BED317D299C}" type="slidenum">
              <a:rPr lang="en-US" smtClean="0"/>
              <a:pPr/>
              <a:t>7</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10</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11</a:t>
            </a:fld>
            <a:endParaRPr lang="en-US"/>
          </a:p>
        </p:txBody>
      </p:sp>
    </p:spTree>
    <p:extLst>
      <p:ext uri="{BB962C8B-B14F-4D97-AF65-F5344CB8AC3E}">
        <p14:creationId xmlns:p14="http://schemas.microsoft.com/office/powerpoint/2010/main" val="13276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12</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13</a:t>
            </a:fld>
            <a:endParaRPr lang="en-US"/>
          </a:p>
        </p:txBody>
      </p:sp>
    </p:spTree>
    <p:extLst>
      <p:ext uri="{BB962C8B-B14F-4D97-AF65-F5344CB8AC3E}">
        <p14:creationId xmlns:p14="http://schemas.microsoft.com/office/powerpoint/2010/main" val="31148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14</a:t>
            </a:fld>
            <a:endParaRPr lang="en-US"/>
          </a:p>
        </p:txBody>
      </p:sp>
    </p:spTree>
    <p:extLst>
      <p:ext uri="{BB962C8B-B14F-4D97-AF65-F5344CB8AC3E}">
        <p14:creationId xmlns:p14="http://schemas.microsoft.com/office/powerpoint/2010/main" val="278773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887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5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8573"/>
            <a:ext cx="12161520" cy="6840855"/>
          </a:xfrm>
          <a:prstGeom prst="rect">
            <a:avLst/>
          </a:prstGeom>
        </p:spPr>
      </p:pic>
    </p:spTree>
    <p:extLst>
      <p:ext uri="{BB962C8B-B14F-4D97-AF65-F5344CB8AC3E}">
        <p14:creationId xmlns:p14="http://schemas.microsoft.com/office/powerpoint/2010/main" val="1729097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F12392-0DF4-4F14-BE42-51C9E9575149}" type="slidenum">
              <a:rPr lang="en-US" smtClean="0"/>
              <a:pPr/>
              <a:t>‹#›</a:t>
            </a:fld>
            <a:endParaRPr lang="en-US" dirty="0"/>
          </a:p>
        </p:txBody>
      </p:sp>
    </p:spTree>
    <p:extLst>
      <p:ext uri="{BB962C8B-B14F-4D97-AF65-F5344CB8AC3E}">
        <p14:creationId xmlns:p14="http://schemas.microsoft.com/office/powerpoint/2010/main" val="3778332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121C-A21C-4D2D-8E87-47F3B78B5707}" type="slidenum">
              <a:rPr lang="en-US" smtClean="0"/>
              <a:pPr/>
              <a:t>‹#›</a:t>
            </a:fld>
            <a:endParaRPr lang="en-US" dirty="0"/>
          </a:p>
        </p:txBody>
      </p:sp>
    </p:spTree>
    <p:extLst>
      <p:ext uri="{BB962C8B-B14F-4D97-AF65-F5344CB8AC3E}">
        <p14:creationId xmlns:p14="http://schemas.microsoft.com/office/powerpoint/2010/main" val="141357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5" name="TextBox 14"/>
          <p:cNvSpPr txBox="1"/>
          <p:nvPr/>
        </p:nvSpPr>
        <p:spPr>
          <a:xfrm>
            <a:off x="799150" y="2334746"/>
            <a:ext cx="7087109" cy="1200329"/>
          </a:xfrm>
          <a:prstGeom prst="rect">
            <a:avLst/>
          </a:prstGeom>
          <a:noFill/>
        </p:spPr>
        <p:txBody>
          <a:bodyPr wrap="square" rtlCol="0">
            <a:spAutoFit/>
          </a:bodyPr>
          <a:lstStyle/>
          <a:p>
            <a:pPr>
              <a:lnSpc>
                <a:spcPct val="50000"/>
              </a:lnSpc>
            </a:pPr>
            <a:r>
              <a:rPr lang="en-US" sz="3600" b="1" dirty="0">
                <a:solidFill>
                  <a:schemeClr val="bg1"/>
                </a:solidFill>
                <a:latin typeface="Century Gothic" pitchFamily="34" charset="0"/>
              </a:rPr>
              <a:t>INVESTOR RELATIONS</a:t>
            </a:r>
          </a:p>
          <a:p>
            <a:pPr>
              <a:lnSpc>
                <a:spcPct val="75000"/>
              </a:lnSpc>
            </a:pPr>
            <a:r>
              <a:rPr lang="en-US" sz="3600" b="1" dirty="0">
                <a:solidFill>
                  <a:schemeClr val="bg1"/>
                </a:solidFill>
                <a:latin typeface="Century Gothic" pitchFamily="34" charset="0"/>
              </a:rPr>
              <a:t>INFORMATION </a:t>
            </a:r>
            <a:r>
              <a:rPr lang="en-US" sz="3600" b="1" dirty="0" smtClean="0">
                <a:solidFill>
                  <a:schemeClr val="bg1"/>
                </a:solidFill>
                <a:latin typeface="Century Gothic" pitchFamily="34" charset="0"/>
              </a:rPr>
              <a:t>QUARTER-2</a:t>
            </a:r>
          </a:p>
          <a:p>
            <a:pPr>
              <a:lnSpc>
                <a:spcPct val="75000"/>
              </a:lnSpc>
            </a:pPr>
            <a:r>
              <a:rPr lang="en-US" sz="3600" b="1" dirty="0" smtClean="0">
                <a:solidFill>
                  <a:schemeClr val="bg1"/>
                </a:solidFill>
                <a:latin typeface="Century Gothic" pitchFamily="34" charset="0"/>
              </a:rPr>
              <a:t>2017</a:t>
            </a:r>
            <a:endParaRPr lang="en-US" sz="3600" dirty="0">
              <a:solidFill>
                <a:schemeClr val="bg1"/>
              </a:solidFill>
              <a:latin typeface="Century Gothic" pitchFamily="34" charset="0"/>
            </a:endParaRPr>
          </a:p>
        </p:txBody>
      </p:sp>
      <p:sp>
        <p:nvSpPr>
          <p:cNvPr id="16" name="Rectangle 15"/>
          <p:cNvSpPr/>
          <p:nvPr/>
        </p:nvSpPr>
        <p:spPr>
          <a:xfrm>
            <a:off x="799150" y="1796201"/>
            <a:ext cx="4389343" cy="461665"/>
          </a:xfrm>
          <a:prstGeom prst="rect">
            <a:avLst/>
          </a:prstGeom>
        </p:spPr>
        <p:txBody>
          <a:bodyPr wrap="none">
            <a:spAutoFit/>
          </a:bodyPr>
          <a:lstStyle/>
          <a:p>
            <a:r>
              <a:rPr lang="en-US" sz="2400" b="1" dirty="0">
                <a:solidFill>
                  <a:srgbClr val="003870"/>
                </a:solidFill>
                <a:latin typeface="Century Gothic" pitchFamily="34" charset="0"/>
              </a:rPr>
              <a:t>DEYAAR DEVELOPMENT PJSC</a:t>
            </a:r>
          </a:p>
        </p:txBody>
      </p:sp>
    </p:spTree>
    <p:extLst>
      <p:ext uri="{BB962C8B-B14F-4D97-AF65-F5344CB8AC3E}">
        <p14:creationId xmlns:p14="http://schemas.microsoft.com/office/powerpoint/2010/main" val="10784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a:t>
            </a:r>
          </a:p>
        </p:txBody>
      </p:sp>
      <p:cxnSp>
        <p:nvCxnSpPr>
          <p:cNvPr id="4" name="Straight Connector 3"/>
          <p:cNvCxnSpPr/>
          <p:nvPr/>
        </p:nvCxnSpPr>
        <p:spPr>
          <a:xfrm>
            <a:off x="1699146" y="3595558"/>
            <a:ext cx="3282757"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9</a:t>
            </a:r>
          </a:p>
        </p:txBody>
      </p:sp>
    </p:spTree>
    <p:extLst>
      <p:ext uri="{BB962C8B-B14F-4D97-AF65-F5344CB8AC3E}">
        <p14:creationId xmlns:p14="http://schemas.microsoft.com/office/powerpoint/2010/main" val="344092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0" name="TextBox 9"/>
          <p:cNvSpPr txBox="1"/>
          <p:nvPr/>
        </p:nvSpPr>
        <p:spPr>
          <a:xfrm>
            <a:off x="203200" y="6460890"/>
            <a:ext cx="972457"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graphicFrame>
        <p:nvGraphicFramePr>
          <p:cNvPr id="8" name="Chart 7"/>
          <p:cNvGraphicFramePr/>
          <p:nvPr>
            <p:extLst/>
          </p:nvPr>
        </p:nvGraphicFramePr>
        <p:xfrm>
          <a:off x="655320" y="1508760"/>
          <a:ext cx="443484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111746" y="4915511"/>
            <a:ext cx="5815933" cy="738664"/>
          </a:xfrm>
          <a:prstGeom prst="rect">
            <a:avLst/>
          </a:prstGeom>
          <a:noFill/>
        </p:spPr>
        <p:txBody>
          <a:bodyPr wrap="square" rtlCol="0">
            <a:spAutoFit/>
          </a:bodyPr>
          <a:lstStyle/>
          <a:p>
            <a:pPr marL="342900" indent="-182880">
              <a:lnSpc>
                <a:spcPct val="200000"/>
              </a:lnSpc>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Above chart represents share price movement for last </a:t>
            </a:r>
            <a:r>
              <a:rPr lang="en-US" sz="1050" dirty="0" smtClean="0">
                <a:solidFill>
                  <a:schemeClr val="accent1">
                    <a:lumMod val="50000"/>
                  </a:schemeClr>
                </a:solidFill>
                <a:latin typeface="Century Gothic" panose="020B0502020202020204" pitchFamily="34" charset="0"/>
                <a:cs typeface="Microsoft Sans Serif" panose="020B0604020202020204" pitchFamily="34" charset="0"/>
              </a:rPr>
              <a:t> </a:t>
            </a:r>
            <a:r>
              <a:rPr lang="en-US" sz="1050" dirty="0">
                <a:solidFill>
                  <a:schemeClr val="accent1">
                    <a:lumMod val="50000"/>
                  </a:schemeClr>
                </a:solidFill>
                <a:latin typeface="Century Gothic" panose="020B0502020202020204" pitchFamily="34" charset="0"/>
                <a:cs typeface="Microsoft Sans Serif" panose="020B0604020202020204" pitchFamily="34" charset="0"/>
              </a:rPr>
              <a:t>three months.</a:t>
            </a:r>
          </a:p>
          <a:p>
            <a:pPr marL="342900" indent="-182880">
              <a:lnSpc>
                <a:spcPct val="200000"/>
              </a:lnSpc>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Deyaar’s share were listed in Dubai Financial market following its IPO in May 2007.</a:t>
            </a:r>
          </a:p>
        </p:txBody>
      </p:sp>
      <p:sp>
        <p:nvSpPr>
          <p:cNvPr id="14" name="TextBox 13"/>
          <p:cNvSpPr txBox="1"/>
          <p:nvPr/>
        </p:nvSpPr>
        <p:spPr>
          <a:xfrm>
            <a:off x="532259" y="341655"/>
            <a:ext cx="1048626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 &amp; STOCK UPDATE</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5111746" y="1415096"/>
            <a:ext cx="6199721" cy="3635517"/>
          </a:xfrm>
          <a:prstGeom prst="rect">
            <a:avLst/>
          </a:prstGeom>
        </p:spPr>
      </p:pic>
    </p:spTree>
    <p:extLst>
      <p:ext uri="{BB962C8B-B14F-4D97-AF65-F5344CB8AC3E}">
        <p14:creationId xmlns:p14="http://schemas.microsoft.com/office/powerpoint/2010/main" val="210485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STRATEGY HIGHLIGHTS</a:t>
            </a:r>
          </a:p>
        </p:txBody>
      </p:sp>
      <p:cxnSp>
        <p:nvCxnSpPr>
          <p:cNvPr id="4" name="Straight Connector 3"/>
          <p:cNvCxnSpPr/>
          <p:nvPr/>
        </p:nvCxnSpPr>
        <p:spPr>
          <a:xfrm>
            <a:off x="1699146" y="3595558"/>
            <a:ext cx="311740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11</a:t>
            </a:r>
            <a:endParaRPr lang="en-US" dirty="0">
              <a:solidFill>
                <a:srgbClr val="87CB3D"/>
              </a:solidFill>
            </a:endParaRPr>
          </a:p>
        </p:txBody>
      </p:sp>
    </p:spTree>
    <p:extLst>
      <p:ext uri="{BB962C8B-B14F-4D97-AF65-F5344CB8AC3E}">
        <p14:creationId xmlns:p14="http://schemas.microsoft.com/office/powerpoint/2010/main" val="342258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38" name="Flowchart: Connector 37"/>
          <p:cNvSpPr/>
          <p:nvPr/>
        </p:nvSpPr>
        <p:spPr>
          <a:xfrm>
            <a:off x="13843" y="1069639"/>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solidFill>
                <a:schemeClr val="accent1">
                  <a:lumMod val="50000"/>
                </a:schemeClr>
              </a:solidFill>
              <a:latin typeface="Century Gothic" panose="020B0502020202020204" pitchFamily="34" charset="0"/>
            </a:endParaRPr>
          </a:p>
        </p:txBody>
      </p:sp>
      <p:sp>
        <p:nvSpPr>
          <p:cNvPr id="39" name="Flowchart: Connector 38"/>
          <p:cNvSpPr/>
          <p:nvPr/>
        </p:nvSpPr>
        <p:spPr>
          <a:xfrm>
            <a:off x="41728" y="3003026"/>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0" name="TextBox 39"/>
          <p:cNvSpPr txBox="1"/>
          <p:nvPr/>
        </p:nvSpPr>
        <p:spPr>
          <a:xfrm>
            <a:off x="-1452" y="1658949"/>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Growth</a:t>
            </a:r>
          </a:p>
        </p:txBody>
      </p:sp>
      <p:sp>
        <p:nvSpPr>
          <p:cNvPr id="41" name="TextBox 40"/>
          <p:cNvSpPr txBox="1"/>
          <p:nvPr/>
        </p:nvSpPr>
        <p:spPr>
          <a:xfrm>
            <a:off x="28240" y="3661976"/>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Sustainability</a:t>
            </a:r>
          </a:p>
        </p:txBody>
      </p:sp>
      <p:sp>
        <p:nvSpPr>
          <p:cNvPr id="42" name="Flowchart: Connector 41"/>
          <p:cNvSpPr/>
          <p:nvPr/>
        </p:nvSpPr>
        <p:spPr>
          <a:xfrm>
            <a:off x="63500" y="4877091"/>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3" name="TextBox 42"/>
          <p:cNvSpPr txBox="1"/>
          <p:nvPr/>
        </p:nvSpPr>
        <p:spPr>
          <a:xfrm>
            <a:off x="28240" y="5518750"/>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Profitability</a:t>
            </a:r>
          </a:p>
        </p:txBody>
      </p:sp>
      <p:sp>
        <p:nvSpPr>
          <p:cNvPr id="44" name="TextBox 43"/>
          <p:cNvSpPr txBox="1"/>
          <p:nvPr/>
        </p:nvSpPr>
        <p:spPr>
          <a:xfrm>
            <a:off x="1974210" y="609258"/>
            <a:ext cx="8957647" cy="46166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2400" b="1" dirty="0">
              <a:solidFill>
                <a:srgbClr val="003870"/>
              </a:solidFill>
              <a:latin typeface="Century Gothic" panose="020B0502020202020204" pitchFamily="34" charset="0"/>
            </a:endParaRPr>
          </a:p>
        </p:txBody>
      </p:sp>
      <p:sp>
        <p:nvSpPr>
          <p:cNvPr id="45" name="Rounded Rectangle 44"/>
          <p:cNvSpPr/>
          <p:nvPr/>
        </p:nvSpPr>
        <p:spPr>
          <a:xfrm>
            <a:off x="1974210" y="1256508"/>
            <a:ext cx="2885657"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Property Development</a:t>
            </a:r>
          </a:p>
        </p:txBody>
      </p:sp>
      <p:sp>
        <p:nvSpPr>
          <p:cNvPr id="46" name="Rounded Rectangle 45"/>
          <p:cNvSpPr/>
          <p:nvPr/>
        </p:nvSpPr>
        <p:spPr>
          <a:xfrm>
            <a:off x="5348907"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Asset Management</a:t>
            </a:r>
          </a:p>
        </p:txBody>
      </p:sp>
      <p:sp>
        <p:nvSpPr>
          <p:cNvPr id="48" name="Down Arrow 47"/>
          <p:cNvSpPr/>
          <p:nvPr/>
        </p:nvSpPr>
        <p:spPr>
          <a:xfrm>
            <a:off x="3282629"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5348906" y="2539389"/>
            <a:ext cx="3200400" cy="331791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Enhance, Expand and</a:t>
            </a:r>
          </a:p>
          <a:p>
            <a:pPr algn="ctr"/>
            <a:r>
              <a:rPr lang="en-US" sz="1200" b="1" dirty="0">
                <a:ln w="0"/>
                <a:solidFill>
                  <a:schemeClr val="tx2"/>
                </a:solidFill>
                <a:latin typeface="Century Gothic" panose="020B0502020202020204" pitchFamily="34" charset="0"/>
              </a:rPr>
              <a:t>Manage Asset Portfolio</a:t>
            </a:r>
          </a:p>
          <a:p>
            <a:pPr algn="ctr"/>
            <a:endParaRPr lang="en-US" sz="1200" b="1" dirty="0" smtClean="0">
              <a:ln w="0"/>
              <a:solidFill>
                <a:schemeClr val="tx2"/>
              </a:solidFill>
              <a:latin typeface="Century Gothic" panose="020B0502020202020204" pitchFamily="34" charset="0"/>
            </a:endParaRPr>
          </a:p>
          <a:p>
            <a:pPr marL="171450" indent="-171450">
              <a:buFont typeface="Arial" panose="020B0604020202020204" pitchFamily="34" charset="0"/>
              <a:buChar char="•"/>
            </a:pPr>
            <a:r>
              <a:rPr lang="en-US" sz="1100" dirty="0" smtClean="0">
                <a:ln w="0"/>
                <a:solidFill>
                  <a:schemeClr val="tx2"/>
                </a:solidFill>
                <a:latin typeface="Century Gothic" panose="020B0502020202020204" pitchFamily="34" charset="0"/>
              </a:rPr>
              <a:t>Generate </a:t>
            </a:r>
            <a:r>
              <a:rPr lang="en-US" sz="1100" dirty="0">
                <a:ln w="0"/>
                <a:solidFill>
                  <a:schemeClr val="tx2"/>
                </a:solidFill>
                <a:latin typeface="Century Gothic" panose="020B0502020202020204" pitchFamily="34" charset="0"/>
              </a:rPr>
              <a:t>recurring revenues </a:t>
            </a:r>
            <a:r>
              <a:rPr lang="en-US" sz="1100" dirty="0" smtClean="0">
                <a:ln w="0"/>
                <a:solidFill>
                  <a:schemeClr val="tx2"/>
                </a:solidFill>
                <a:latin typeface="Century Gothic" panose="020B0502020202020204" pitchFamily="34" charset="0"/>
              </a:rPr>
              <a:t>&amp; income</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Steady cash-flows and profit to enhance sustainability</a:t>
            </a:r>
          </a:p>
          <a:p>
            <a:pPr marL="171450" indent="-171450">
              <a:spcBef>
                <a:spcPts val="600"/>
              </a:spcBef>
              <a:buFont typeface="Arial" panose="020B0604020202020204" pitchFamily="34" charset="0"/>
              <a:buChar char="•"/>
            </a:pPr>
            <a:r>
              <a:rPr lang="en-US" sz="1100" dirty="0" smtClean="0">
                <a:ln w="0"/>
                <a:solidFill>
                  <a:schemeClr val="tx2"/>
                </a:solidFill>
                <a:latin typeface="Century Gothic" panose="020B0502020202020204" pitchFamily="34" charset="0"/>
              </a:rPr>
              <a:t>Aid </a:t>
            </a:r>
            <a:r>
              <a:rPr lang="en-US" sz="1100" dirty="0">
                <a:ln w="0"/>
                <a:solidFill>
                  <a:schemeClr val="tx2"/>
                </a:solidFill>
                <a:latin typeface="Century Gothic" panose="020B0502020202020204" pitchFamily="34" charset="0"/>
              </a:rPr>
              <a:t>growth of company by Retaining assets in Deyaar Projects (BTL) and acquiring assets</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Adequate coverage of G&amp;A &amp; other cost at corporate level</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Enhance liquidity by financing options (leverage)</a:t>
            </a:r>
          </a:p>
          <a:p>
            <a:pPr marL="171450" indent="-1714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Create sustainability by diversification into hospitality assets</a:t>
            </a:r>
          </a:p>
        </p:txBody>
      </p:sp>
      <p:sp>
        <p:nvSpPr>
          <p:cNvPr id="50" name="Rectangle 49"/>
          <p:cNvSpPr/>
          <p:nvPr/>
        </p:nvSpPr>
        <p:spPr>
          <a:xfrm>
            <a:off x="1974210" y="2525165"/>
            <a:ext cx="3200400" cy="3332139"/>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spcBef>
                <a:spcPts val="600"/>
              </a:spcBef>
            </a:pPr>
            <a:r>
              <a:rPr lang="en-US" sz="1200" b="1" dirty="0">
                <a:ln w="0"/>
                <a:solidFill>
                  <a:schemeClr val="tx2"/>
                </a:solidFill>
                <a:latin typeface="Century Gothic" panose="020B0502020202020204" pitchFamily="34" charset="0"/>
              </a:rPr>
              <a:t>Create Value</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Projects across real estate segments: affordable, prime and luxury</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Help achieve top line and bottom line growth</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New projects are always evaluated based on VALUE created for our stakeholders (customers, shareholders, business partners and employees) and for Deyaar</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Adopt innovative new technologies for increasing efficiency and delivery times</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Diversify business by development of multi purpose and multi-targeted developments including under JV structure</a:t>
            </a:r>
          </a:p>
        </p:txBody>
      </p:sp>
      <p:sp>
        <p:nvSpPr>
          <p:cNvPr id="51" name="Rectangle 50"/>
          <p:cNvSpPr/>
          <p:nvPr/>
        </p:nvSpPr>
        <p:spPr>
          <a:xfrm>
            <a:off x="8723602" y="2558529"/>
            <a:ext cx="3200400" cy="329877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Customer Satisfaction</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Focus on achieving Quality and delivering satisfaction</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Growth and sustainability by adhering to globally accepted service standards</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Increase contribution to </a:t>
            </a:r>
            <a:r>
              <a:rPr lang="en-US" sz="1100" dirty="0" err="1">
                <a:ln w="0"/>
                <a:solidFill>
                  <a:schemeClr val="tx2"/>
                </a:solidFill>
                <a:latin typeface="Century Gothic" panose="020B0502020202020204" pitchFamily="34" charset="0"/>
              </a:rPr>
              <a:t>Deyaar’s</a:t>
            </a:r>
            <a:r>
              <a:rPr lang="en-US" sz="1100" dirty="0">
                <a:ln w="0"/>
                <a:solidFill>
                  <a:schemeClr val="tx2"/>
                </a:solidFill>
                <a:latin typeface="Century Gothic" panose="020B0502020202020204" pitchFamily="34" charset="0"/>
              </a:rPr>
              <a:t> profitability by bringing new assets under management</a:t>
            </a:r>
          </a:p>
          <a:p>
            <a:pPr marL="285750" indent="-285750">
              <a:spcBef>
                <a:spcPts val="600"/>
              </a:spcBef>
              <a:buFont typeface="Arial" panose="020B0604020202020204" pitchFamily="34" charset="0"/>
              <a:buChar char="•"/>
            </a:pPr>
            <a:r>
              <a:rPr lang="en-US" sz="1100" dirty="0">
                <a:ln w="0"/>
                <a:solidFill>
                  <a:schemeClr val="tx2"/>
                </a:solidFill>
                <a:latin typeface="Century Gothic" panose="020B0502020202020204" pitchFamily="34" charset="0"/>
              </a:rPr>
              <a:t>Create brand value for Deyaar through endeavors to achieve highest levels of customer satisfaction</a:t>
            </a:r>
          </a:p>
          <a:p>
            <a:pPr marL="285750" indent="-285750">
              <a:buFont typeface="Arial" panose="020B0604020202020204" pitchFamily="34" charset="0"/>
              <a:buChar char="•"/>
            </a:pPr>
            <a:endParaRPr lang="en-US" sz="1100" dirty="0">
              <a:ln w="0"/>
              <a:solidFill>
                <a:schemeClr val="tx2"/>
              </a:solidFill>
              <a:latin typeface="Century Gothic" panose="020B0502020202020204" pitchFamily="34" charset="0"/>
            </a:endParaRPr>
          </a:p>
        </p:txBody>
      </p:sp>
      <p:sp>
        <p:nvSpPr>
          <p:cNvPr id="52" name="TextBox 51"/>
          <p:cNvSpPr txBox="1"/>
          <p:nvPr/>
        </p:nvSpPr>
        <p:spPr>
          <a:xfrm>
            <a:off x="1974210" y="5964488"/>
            <a:ext cx="9949791" cy="338554"/>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600" b="1">
                <a:ln w="0"/>
                <a:solidFill>
                  <a:schemeClr val="tx1"/>
                </a:solidFill>
                <a:effectLst>
                  <a:outerShdw blurRad="38100" dist="19050" dir="2700000" algn="tl" rotWithShape="0">
                    <a:schemeClr val="dk1">
                      <a:alpha val="40000"/>
                    </a:schemeClr>
                  </a:outerShdw>
                </a:effectLst>
              </a:defRPr>
            </a:lvl1pPr>
          </a:lstStyle>
          <a:p>
            <a:r>
              <a:rPr lang="en-US" dirty="0">
                <a:solidFill>
                  <a:schemeClr val="bg1"/>
                </a:solidFill>
                <a:effectLst/>
                <a:latin typeface="Century Gothic" panose="020B0502020202020204" pitchFamily="34" charset="0"/>
              </a:rPr>
              <a:t>GOVERNANCE</a:t>
            </a:r>
          </a:p>
        </p:txBody>
      </p:sp>
      <p:sp>
        <p:nvSpPr>
          <p:cNvPr id="53" name="TextBox 52"/>
          <p:cNvSpPr txBox="1"/>
          <p:nvPr/>
        </p:nvSpPr>
        <p:spPr>
          <a:xfrm>
            <a:off x="1974212" y="6397820"/>
            <a:ext cx="9949790" cy="276999"/>
          </a:xfrm>
          <a:prstGeom prst="rect">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ln w="0"/>
                <a:solidFill>
                  <a:schemeClr val="bg1"/>
                </a:solidFill>
                <a:latin typeface="Century Gothic" panose="020B0502020202020204" pitchFamily="34" charset="0"/>
              </a:rPr>
              <a:t>Create an environment of control and risk consciousness in line with the applicable corporate governance framework.</a:t>
            </a:r>
          </a:p>
        </p:txBody>
      </p:sp>
      <p:sp>
        <p:nvSpPr>
          <p:cNvPr id="54" name="Down Arrow 53"/>
          <p:cNvSpPr/>
          <p:nvPr/>
        </p:nvSpPr>
        <p:spPr>
          <a:xfrm>
            <a:off x="6673690"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Down Arrow 54"/>
          <p:cNvSpPr/>
          <p:nvPr/>
        </p:nvSpPr>
        <p:spPr>
          <a:xfrm>
            <a:off x="10072975"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8723603"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Allied Services</a:t>
            </a:r>
          </a:p>
          <a:p>
            <a:pPr algn="ctr"/>
            <a:r>
              <a:rPr lang="en-US" sz="1100" b="1" dirty="0">
                <a:solidFill>
                  <a:schemeClr val="bg1"/>
                </a:solidFill>
                <a:latin typeface="Century Gothic" panose="020B0502020202020204" pitchFamily="34" charset="0"/>
              </a:rPr>
              <a:t>(Property, Facilities and Owner Association Management)</a:t>
            </a:r>
          </a:p>
        </p:txBody>
      </p:sp>
      <p:sp>
        <p:nvSpPr>
          <p:cNvPr id="21" name="TextBox 20"/>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12</a:t>
            </a:r>
            <a:endParaRPr lang="en-US" dirty="0">
              <a:solidFill>
                <a:srgbClr val="87CB3D"/>
              </a:solidFill>
            </a:endParaRPr>
          </a:p>
        </p:txBody>
      </p:sp>
      <p:sp>
        <p:nvSpPr>
          <p:cNvPr id="22" name="TextBox 21"/>
          <p:cNvSpPr txBox="1"/>
          <p:nvPr/>
        </p:nvSpPr>
        <p:spPr>
          <a:xfrm>
            <a:off x="532193" y="332265"/>
            <a:ext cx="10762340" cy="1107996"/>
          </a:xfrm>
          <a:prstGeom prst="rect">
            <a:avLst/>
          </a:prstGeom>
          <a:noFill/>
        </p:spPr>
        <p:txBody>
          <a:bodyPr wrap="square" rtlCol="0">
            <a:spAutoFit/>
          </a:bodyPr>
          <a:lstStyle/>
          <a:p>
            <a:r>
              <a:rPr lang="en-US" sz="2400" b="1" dirty="0" smtClean="0">
                <a:solidFill>
                  <a:srgbClr val="003870"/>
                </a:solidFill>
                <a:latin typeface="Century Gothic" panose="020B0502020202020204" pitchFamily="34" charset="0"/>
              </a:rPr>
              <a:t>ACHIEVE GROWTH, SUSTAINABILITY AND PROFITABILITY BY FOCUSING ON DEYAAR'S CORE STRENGTHS</a:t>
            </a:r>
          </a:p>
          <a:p>
            <a:endParaRPr lang="en-US" dirty="0">
              <a:solidFill>
                <a:srgbClr val="003870"/>
              </a:solidFill>
              <a:latin typeface="Century Gothic" panose="020B0502020202020204" pitchFamily="34" charset="0"/>
            </a:endParaRPr>
          </a:p>
        </p:txBody>
      </p:sp>
    </p:spTree>
    <p:extLst>
      <p:ext uri="{BB962C8B-B14F-4D97-AF65-F5344CB8AC3E}">
        <p14:creationId xmlns:p14="http://schemas.microsoft.com/office/powerpoint/2010/main" val="83497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FINANCIAL HIGHLIGHTS</a:t>
            </a:r>
          </a:p>
        </p:txBody>
      </p:sp>
      <p:cxnSp>
        <p:nvCxnSpPr>
          <p:cNvPr id="4" name="Straight Connector 3"/>
          <p:cNvCxnSpPr/>
          <p:nvPr/>
        </p:nvCxnSpPr>
        <p:spPr>
          <a:xfrm>
            <a:off x="1699146" y="3595558"/>
            <a:ext cx="3287524"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13</a:t>
            </a:r>
            <a:endParaRPr lang="en-US" dirty="0">
              <a:solidFill>
                <a:srgbClr val="87CB3D"/>
              </a:solidFill>
            </a:endParaRPr>
          </a:p>
        </p:txBody>
      </p:sp>
    </p:spTree>
    <p:extLst>
      <p:ext uri="{BB962C8B-B14F-4D97-AF65-F5344CB8AC3E}">
        <p14:creationId xmlns:p14="http://schemas.microsoft.com/office/powerpoint/2010/main" val="302761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 y="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a:t>
            </a:r>
            <a:endParaRPr lang="en-US"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14</a:t>
            </a:r>
            <a:endParaRPr lang="en-US" dirty="0">
              <a:solidFill>
                <a:srgbClr val="87CB3D"/>
              </a:solidFill>
            </a:endParaRPr>
          </a:p>
        </p:txBody>
      </p:sp>
      <p:sp>
        <p:nvSpPr>
          <p:cNvPr id="2" name="Rectangle 1"/>
          <p:cNvSpPr/>
          <p:nvPr/>
        </p:nvSpPr>
        <p:spPr>
          <a:xfrm>
            <a:off x="5199106" y="1106963"/>
            <a:ext cx="6129293" cy="3662541"/>
          </a:xfrm>
          <a:prstGeom prst="rect">
            <a:avLst/>
          </a:prstGeom>
        </p:spPr>
        <p:txBody>
          <a:bodyPr wrap="square">
            <a:spAutoFit/>
          </a:bodyPr>
          <a:lstStyle/>
          <a:p>
            <a:r>
              <a:rPr lang="en-IN" sz="1600" b="1" smtClean="0">
                <a:solidFill>
                  <a:schemeClr val="accent6"/>
                </a:solidFill>
                <a:latin typeface="Century Gothic" panose="020B0502020202020204" pitchFamily="34" charset="0"/>
              </a:rPr>
              <a:t>Q2 </a:t>
            </a:r>
            <a:r>
              <a:rPr lang="en-IN" sz="1600" b="1" dirty="0">
                <a:solidFill>
                  <a:schemeClr val="accent6"/>
                </a:solidFill>
                <a:latin typeface="Century Gothic" panose="020B0502020202020204" pitchFamily="34" charset="0"/>
              </a:rPr>
              <a:t>2017 FINANCIAL HIGHLIGHTS </a:t>
            </a:r>
            <a:endParaRPr lang="en-US" sz="1600" b="1" dirty="0">
              <a:solidFill>
                <a:schemeClr val="accent6"/>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Strong year-on-year revenue growth to AED </a:t>
            </a:r>
            <a:r>
              <a:rPr lang="en-IN" sz="1600" dirty="0" smtClean="0">
                <a:solidFill>
                  <a:schemeClr val="tx2"/>
                </a:solidFill>
                <a:latin typeface="Century Gothic" panose="020B0502020202020204" pitchFamily="34" charset="0"/>
              </a:rPr>
              <a:t>174 </a:t>
            </a:r>
            <a:r>
              <a:rPr lang="en-IN" sz="1600" dirty="0">
                <a:solidFill>
                  <a:schemeClr val="tx2"/>
                </a:solidFill>
                <a:latin typeface="Century Gothic" panose="020B0502020202020204" pitchFamily="34" charset="0"/>
              </a:rPr>
              <a:t>million [</a:t>
            </a:r>
            <a:r>
              <a:rPr lang="en-IN" sz="1600" dirty="0" smtClean="0">
                <a:solidFill>
                  <a:schemeClr val="tx2"/>
                </a:solidFill>
                <a:latin typeface="Century Gothic" panose="020B0502020202020204" pitchFamily="34" charset="0"/>
              </a:rPr>
              <a:t>Q2 </a:t>
            </a:r>
            <a:r>
              <a:rPr lang="en-IN" sz="1600" dirty="0">
                <a:solidFill>
                  <a:schemeClr val="tx2"/>
                </a:solidFill>
                <a:latin typeface="Century Gothic" panose="020B0502020202020204" pitchFamily="34" charset="0"/>
              </a:rPr>
              <a:t>2016: AED </a:t>
            </a:r>
            <a:r>
              <a:rPr lang="en-IN" sz="1600" dirty="0" smtClean="0">
                <a:solidFill>
                  <a:schemeClr val="tx2"/>
                </a:solidFill>
                <a:latin typeface="Century Gothic" panose="020B0502020202020204" pitchFamily="34" charset="0"/>
              </a:rPr>
              <a:t>74 </a:t>
            </a:r>
            <a:r>
              <a:rPr lang="en-IN" sz="1600" dirty="0">
                <a:solidFill>
                  <a:schemeClr val="tx2"/>
                </a:solidFill>
                <a:latin typeface="Century Gothic" panose="020B0502020202020204" pitchFamily="34" charset="0"/>
              </a:rPr>
              <a:t>million] </a:t>
            </a:r>
            <a:endParaRPr lang="en-US" sz="1600" dirty="0">
              <a:solidFill>
                <a:schemeClr val="tx2"/>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Particularly strong growth in </a:t>
            </a:r>
            <a:r>
              <a:rPr lang="en-IN" sz="1600" dirty="0" smtClean="0">
                <a:solidFill>
                  <a:schemeClr val="tx2"/>
                </a:solidFill>
                <a:latin typeface="Century Gothic" panose="020B0502020202020204" pitchFamily="34" charset="0"/>
              </a:rPr>
              <a:t>property development </a:t>
            </a:r>
            <a:r>
              <a:rPr lang="en-IN" sz="1600" dirty="0">
                <a:solidFill>
                  <a:schemeClr val="tx2"/>
                </a:solidFill>
                <a:latin typeface="Century Gothic" panose="020B0502020202020204" pitchFamily="34" charset="0"/>
              </a:rPr>
              <a:t>revenues, which reached AED </a:t>
            </a:r>
            <a:r>
              <a:rPr lang="en-IN" sz="1600" dirty="0" smtClean="0">
                <a:solidFill>
                  <a:schemeClr val="tx2"/>
                </a:solidFill>
                <a:latin typeface="Century Gothic" panose="020B0502020202020204" pitchFamily="34" charset="0"/>
              </a:rPr>
              <a:t>140 </a:t>
            </a:r>
            <a:r>
              <a:rPr lang="en-IN" sz="1600" dirty="0">
                <a:solidFill>
                  <a:schemeClr val="tx2"/>
                </a:solidFill>
                <a:latin typeface="Century Gothic" panose="020B0502020202020204" pitchFamily="34" charset="0"/>
              </a:rPr>
              <a:t>million [</a:t>
            </a:r>
            <a:r>
              <a:rPr lang="en-IN" sz="1600" dirty="0" smtClean="0">
                <a:solidFill>
                  <a:schemeClr val="tx2"/>
                </a:solidFill>
                <a:latin typeface="Century Gothic" panose="020B0502020202020204" pitchFamily="34" charset="0"/>
              </a:rPr>
              <a:t>Q2 </a:t>
            </a:r>
            <a:r>
              <a:rPr lang="en-IN" sz="1600" dirty="0">
                <a:solidFill>
                  <a:schemeClr val="tx2"/>
                </a:solidFill>
                <a:latin typeface="Century Gothic" panose="020B0502020202020204" pitchFamily="34" charset="0"/>
              </a:rPr>
              <a:t>2016: AED </a:t>
            </a:r>
            <a:r>
              <a:rPr lang="en-IN" sz="1600" dirty="0" smtClean="0">
                <a:solidFill>
                  <a:schemeClr val="tx2"/>
                </a:solidFill>
                <a:latin typeface="Century Gothic" panose="020B0502020202020204" pitchFamily="34" charset="0"/>
              </a:rPr>
              <a:t>46 </a:t>
            </a:r>
            <a:r>
              <a:rPr lang="en-IN" sz="1600" dirty="0">
                <a:solidFill>
                  <a:schemeClr val="tx2"/>
                </a:solidFill>
                <a:latin typeface="Century Gothic" panose="020B0502020202020204" pitchFamily="34" charset="0"/>
              </a:rPr>
              <a:t>million], following good progress in Deyaar’s flagship projects</a:t>
            </a:r>
            <a:endParaRPr lang="en-US" sz="1600" dirty="0">
              <a:solidFill>
                <a:schemeClr val="tx2"/>
              </a:solidFill>
              <a:latin typeface="Century Gothic" panose="020B0502020202020204" pitchFamily="34" charset="0"/>
            </a:endParaRPr>
          </a:p>
          <a:p>
            <a:pPr marL="285750" indent="-285750" algn="just">
              <a:lnSpc>
                <a:spcPct val="150000"/>
              </a:lnSpc>
              <a:buFont typeface="Wingdings" panose="05000000000000000000" pitchFamily="2" charset="2"/>
              <a:buChar char="§"/>
            </a:pPr>
            <a:r>
              <a:rPr lang="en-IN" sz="1600" dirty="0" smtClean="0">
                <a:solidFill>
                  <a:schemeClr val="tx2"/>
                </a:solidFill>
                <a:latin typeface="Century Gothic" panose="020B0502020202020204" pitchFamily="34" charset="0"/>
              </a:rPr>
              <a:t>Healthy </a:t>
            </a:r>
            <a:r>
              <a:rPr lang="en-IN" sz="1600" dirty="0">
                <a:solidFill>
                  <a:schemeClr val="tx2"/>
                </a:solidFill>
                <a:latin typeface="Century Gothic" panose="020B0502020202020204" pitchFamily="34" charset="0"/>
              </a:rPr>
              <a:t>net profit of AED </a:t>
            </a:r>
            <a:r>
              <a:rPr lang="en-IN" sz="1600" dirty="0" smtClean="0">
                <a:solidFill>
                  <a:schemeClr val="tx2"/>
                </a:solidFill>
                <a:latin typeface="Century Gothic" panose="020B0502020202020204" pitchFamily="34" charset="0"/>
              </a:rPr>
              <a:t>35 </a:t>
            </a:r>
            <a:r>
              <a:rPr lang="en-IN" sz="1600" dirty="0">
                <a:solidFill>
                  <a:schemeClr val="tx2"/>
                </a:solidFill>
                <a:latin typeface="Century Gothic" panose="020B0502020202020204" pitchFamily="34" charset="0"/>
              </a:rPr>
              <a:t>million [</a:t>
            </a:r>
            <a:r>
              <a:rPr lang="en-IN" sz="1600" dirty="0" smtClean="0">
                <a:solidFill>
                  <a:schemeClr val="tx2"/>
                </a:solidFill>
                <a:latin typeface="Century Gothic" panose="020B0502020202020204" pitchFamily="34" charset="0"/>
              </a:rPr>
              <a:t>Q2 </a:t>
            </a:r>
            <a:r>
              <a:rPr lang="en-IN" sz="1600" dirty="0">
                <a:solidFill>
                  <a:schemeClr val="tx2"/>
                </a:solidFill>
                <a:latin typeface="Century Gothic" panose="020B0502020202020204" pitchFamily="34" charset="0"/>
              </a:rPr>
              <a:t>2016: AED </a:t>
            </a:r>
            <a:r>
              <a:rPr lang="en-IN" sz="1600" dirty="0" smtClean="0">
                <a:solidFill>
                  <a:schemeClr val="tx2"/>
                </a:solidFill>
                <a:latin typeface="Century Gothic" panose="020B0502020202020204" pitchFamily="34" charset="0"/>
              </a:rPr>
              <a:t>60 million,</a:t>
            </a:r>
            <a:r>
              <a:rPr lang="en-IN" sz="1600" dirty="0">
                <a:solidFill>
                  <a:schemeClr val="tx2"/>
                </a:solidFill>
                <a:latin typeface="Century Gothic" panose="020B0502020202020204" pitchFamily="34" charset="0"/>
              </a:rPr>
              <a:t> </a:t>
            </a:r>
            <a:r>
              <a:rPr lang="en-IN" sz="1600" dirty="0" smtClean="0">
                <a:solidFill>
                  <a:schemeClr val="tx2"/>
                </a:solidFill>
                <a:latin typeface="Century Gothic" panose="020B0502020202020204" pitchFamily="34" charset="0"/>
              </a:rPr>
              <a:t>included g</a:t>
            </a:r>
            <a:r>
              <a:rPr lang="en-US" sz="1600" dirty="0" err="1" smtClean="0">
                <a:solidFill>
                  <a:schemeClr val="tx2"/>
                </a:solidFill>
                <a:latin typeface="Century Gothic" panose="020B0502020202020204" pitchFamily="34" charset="0"/>
              </a:rPr>
              <a:t>ain</a:t>
            </a:r>
            <a:r>
              <a:rPr lang="en-US" sz="1600" dirty="0" smtClean="0">
                <a:solidFill>
                  <a:schemeClr val="tx2"/>
                </a:solidFill>
                <a:latin typeface="Century Gothic" panose="020B0502020202020204" pitchFamily="34" charset="0"/>
              </a:rPr>
              <a:t> of AED 32.5 million from </a:t>
            </a:r>
            <a:r>
              <a:rPr lang="en-US" sz="1600" dirty="0">
                <a:solidFill>
                  <a:schemeClr val="tx2"/>
                </a:solidFill>
                <a:latin typeface="Century Gothic" panose="020B0502020202020204" pitchFamily="34" charset="0"/>
              </a:rPr>
              <a:t>fair value adjustment on investment properties</a:t>
            </a:r>
            <a:r>
              <a:rPr lang="en-IN" sz="1600" dirty="0" smtClean="0">
                <a:solidFill>
                  <a:schemeClr val="tx2"/>
                </a:solidFill>
                <a:latin typeface="Century Gothic" panose="020B0502020202020204" pitchFamily="34" charset="0"/>
              </a:rPr>
              <a:t>] </a:t>
            </a:r>
            <a:endParaRPr lang="en-US" sz="1600" dirty="0">
              <a:solidFill>
                <a:schemeClr val="tx2"/>
              </a:solidFill>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532260" y="1153232"/>
            <a:ext cx="4627252" cy="4154426"/>
          </a:xfrm>
          <a:prstGeom prst="rect">
            <a:avLst/>
          </a:prstGeom>
        </p:spPr>
      </p:pic>
    </p:spTree>
    <p:extLst>
      <p:ext uri="{BB962C8B-B14F-4D97-AF65-F5344CB8AC3E}">
        <p14:creationId xmlns:p14="http://schemas.microsoft.com/office/powerpoint/2010/main" val="148160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 </a:t>
            </a:r>
            <a:r>
              <a:rPr lang="en-US" sz="1600" dirty="0">
                <a:solidFill>
                  <a:srgbClr val="003870"/>
                </a:solidFill>
                <a:latin typeface="Century Gothic" panose="020B0502020202020204" pitchFamily="34" charset="0"/>
              </a:rPr>
              <a:t>continued</a:t>
            </a:r>
          </a:p>
        </p:txBody>
      </p:sp>
      <p:graphicFrame>
        <p:nvGraphicFramePr>
          <p:cNvPr id="25" name="Chart 24"/>
          <p:cNvGraphicFramePr/>
          <p:nvPr>
            <p:extLst>
              <p:ext uri="{D42A27DB-BD31-4B8C-83A1-F6EECF244321}">
                <p14:modId xmlns:p14="http://schemas.microsoft.com/office/powerpoint/2010/main" val="2375845380"/>
              </p:ext>
            </p:extLst>
          </p:nvPr>
        </p:nvGraphicFramePr>
        <p:xfrm>
          <a:off x="532259" y="922468"/>
          <a:ext cx="4192139" cy="261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15</a:t>
            </a:r>
            <a:endParaRPr lang="en-US" dirty="0">
              <a:solidFill>
                <a:srgbClr val="87CB3D"/>
              </a:solidFill>
            </a:endParaRPr>
          </a:p>
        </p:txBody>
      </p:sp>
      <p:graphicFrame>
        <p:nvGraphicFramePr>
          <p:cNvPr id="7" name="Chart 6"/>
          <p:cNvGraphicFramePr/>
          <p:nvPr>
            <p:extLst>
              <p:ext uri="{D42A27DB-BD31-4B8C-83A1-F6EECF244321}">
                <p14:modId xmlns:p14="http://schemas.microsoft.com/office/powerpoint/2010/main" val="259990655"/>
              </p:ext>
            </p:extLst>
          </p:nvPr>
        </p:nvGraphicFramePr>
        <p:xfrm>
          <a:off x="4901061" y="1138194"/>
          <a:ext cx="5948648" cy="468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2208196875"/>
              </p:ext>
            </p:extLst>
          </p:nvPr>
        </p:nvGraphicFramePr>
        <p:xfrm>
          <a:off x="532258" y="3725142"/>
          <a:ext cx="4192139" cy="2616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242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1" y="0"/>
            <a:ext cx="12252960" cy="6892290"/>
          </a:xfrm>
          <a:prstGeom prst="rect">
            <a:avLst/>
          </a:prstGeom>
        </p:spPr>
      </p:pic>
      <p:graphicFrame>
        <p:nvGraphicFramePr>
          <p:cNvPr id="22" name="Chart 21"/>
          <p:cNvGraphicFramePr/>
          <p:nvPr>
            <p:extLst>
              <p:ext uri="{D42A27DB-BD31-4B8C-83A1-F6EECF244321}">
                <p14:modId xmlns:p14="http://schemas.microsoft.com/office/powerpoint/2010/main" val="2727496271"/>
              </p:ext>
            </p:extLst>
          </p:nvPr>
        </p:nvGraphicFramePr>
        <p:xfrm>
          <a:off x="839502" y="1000627"/>
          <a:ext cx="4934765" cy="470590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32260" y="341655"/>
            <a:ext cx="55637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BALANCE SHEET </a:t>
            </a:r>
            <a:r>
              <a:rPr lang="en-US" sz="1600" dirty="0">
                <a:solidFill>
                  <a:srgbClr val="003870"/>
                </a:solidFill>
                <a:latin typeface="Century Gothic" panose="020B0502020202020204" pitchFamily="34" charset="0"/>
              </a:rPr>
              <a:t>continued</a:t>
            </a:r>
          </a:p>
          <a:p>
            <a:endParaRPr lang="en-US" sz="2400" b="1" dirty="0">
              <a:solidFill>
                <a:srgbClr val="003870"/>
              </a:solidFill>
              <a:latin typeface="Century Gothic" panose="020B0502020202020204" pitchFamily="34" charset="0"/>
            </a:endParaRP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6" name="TextBox 5"/>
          <p:cNvSpPr txBox="1"/>
          <p:nvPr/>
        </p:nvSpPr>
        <p:spPr>
          <a:xfrm>
            <a:off x="203200" y="6460890"/>
            <a:ext cx="972457" cy="369332"/>
          </a:xfrm>
          <a:prstGeom prst="rect">
            <a:avLst/>
          </a:prstGeom>
          <a:noFill/>
        </p:spPr>
        <p:txBody>
          <a:bodyPr wrap="square" rtlCol="0">
            <a:spAutoFit/>
          </a:bodyPr>
          <a:lstStyle/>
          <a:p>
            <a:r>
              <a:rPr lang="en-US" dirty="0" smtClean="0">
                <a:solidFill>
                  <a:schemeClr val="bg1"/>
                </a:solidFill>
              </a:rPr>
              <a:t>16</a:t>
            </a:r>
            <a:endParaRPr lang="en-US" dirty="0">
              <a:solidFill>
                <a:schemeClr val="bg1"/>
              </a:solidFill>
            </a:endParaRPr>
          </a:p>
        </p:txBody>
      </p:sp>
      <p:graphicFrame>
        <p:nvGraphicFramePr>
          <p:cNvPr id="8" name="Chart 7"/>
          <p:cNvGraphicFramePr/>
          <p:nvPr>
            <p:extLst>
              <p:ext uri="{D42A27DB-BD31-4B8C-83A1-F6EECF244321}">
                <p14:modId xmlns:p14="http://schemas.microsoft.com/office/powerpoint/2010/main" val="2123948920"/>
              </p:ext>
            </p:extLst>
          </p:nvPr>
        </p:nvGraphicFramePr>
        <p:xfrm>
          <a:off x="6403241" y="1059807"/>
          <a:ext cx="4891292" cy="4646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735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ONGOING DEVELOPMENTS</a:t>
            </a:r>
          </a:p>
        </p:txBody>
      </p:sp>
      <p:cxnSp>
        <p:nvCxnSpPr>
          <p:cNvPr id="4" name="Straight Connector 3"/>
          <p:cNvCxnSpPr/>
          <p:nvPr/>
        </p:nvCxnSpPr>
        <p:spPr>
          <a:xfrm>
            <a:off x="1667247" y="3595558"/>
            <a:ext cx="3725968"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17</a:t>
            </a:r>
            <a:endParaRPr lang="en-US" dirty="0">
              <a:solidFill>
                <a:srgbClr val="87CB3D"/>
              </a:solidFill>
            </a:endParaRPr>
          </a:p>
        </p:txBody>
      </p:sp>
    </p:spTree>
    <p:extLst>
      <p:ext uri="{BB962C8B-B14F-4D97-AF65-F5344CB8AC3E}">
        <p14:creationId xmlns:p14="http://schemas.microsoft.com/office/powerpoint/2010/main" val="329215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1423625"/>
            <a:ext cx="4546212" cy="4893647"/>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a:t>
            </a:r>
          </a:p>
          <a:p>
            <a:pPr>
              <a:spcAft>
                <a:spcPts val="300"/>
              </a:spcAft>
            </a:pPr>
            <a:r>
              <a:rPr lang="en-US" sz="1600" dirty="0">
                <a:solidFill>
                  <a:schemeClr val="tx2"/>
                </a:solidFill>
                <a:latin typeface="Century Gothic" panose="020B0502020202020204" pitchFamily="34" charset="0"/>
              </a:rPr>
              <a:t>Total number of units (count): 219	</a:t>
            </a:r>
          </a:p>
          <a:p>
            <a:pPr>
              <a:spcAft>
                <a:spcPts val="300"/>
              </a:spcAft>
            </a:pPr>
            <a:r>
              <a:rPr lang="en-US" sz="1600" dirty="0">
                <a:solidFill>
                  <a:schemeClr val="tx2"/>
                </a:solidFill>
                <a:latin typeface="Century Gothic" panose="020B0502020202020204" pitchFamily="34" charset="0"/>
              </a:rPr>
              <a:t>Total sales value (AED mil): 547.18 </a:t>
            </a:r>
          </a:p>
          <a:p>
            <a:pPr>
              <a:spcAft>
                <a:spcPts val="300"/>
              </a:spcAft>
            </a:pPr>
            <a:r>
              <a:rPr lang="en-US" sz="1600" dirty="0">
                <a:solidFill>
                  <a:schemeClr val="tx2"/>
                </a:solidFill>
                <a:latin typeface="Century Gothic" panose="020B0502020202020204" pitchFamily="34" charset="0"/>
              </a:rPr>
              <a:t>Units sold till date (count): </a:t>
            </a:r>
            <a:r>
              <a:rPr lang="en-US" sz="1600" dirty="0" smtClean="0">
                <a:solidFill>
                  <a:schemeClr val="tx2"/>
                </a:solidFill>
                <a:latin typeface="Century Gothic" panose="020B0502020202020204" pitchFamily="34" charset="0"/>
              </a:rPr>
              <a:t>202</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300"/>
              </a:spcAft>
            </a:pPr>
            <a:r>
              <a:rPr lang="en-US" sz="1600" dirty="0">
                <a:solidFill>
                  <a:schemeClr val="tx2"/>
                </a:solidFill>
                <a:latin typeface="Century Gothic" panose="020B0502020202020204" pitchFamily="34" charset="0"/>
              </a:rPr>
              <a:t>Total number of units (count): 347</a:t>
            </a:r>
          </a:p>
          <a:p>
            <a:pPr>
              <a:spcAft>
                <a:spcPts val="300"/>
              </a:spcAft>
            </a:pPr>
            <a:r>
              <a:rPr lang="en-US" sz="1600" dirty="0">
                <a:solidFill>
                  <a:schemeClr val="tx2"/>
                </a:solidFill>
                <a:latin typeface="Century Gothic" panose="020B0502020202020204" pitchFamily="34" charset="0"/>
              </a:rPr>
              <a:t>Total sales value (AED mil): 717.88</a:t>
            </a:r>
          </a:p>
          <a:p>
            <a:pPr>
              <a:spcAft>
                <a:spcPts val="300"/>
              </a:spcAft>
            </a:pPr>
            <a:r>
              <a:rPr lang="en-US" sz="1600" dirty="0">
                <a:solidFill>
                  <a:schemeClr val="tx2"/>
                </a:solidFill>
                <a:latin typeface="Century Gothic" panose="020B0502020202020204" pitchFamily="34" charset="0"/>
              </a:rPr>
              <a:t>Units sold till date (count): </a:t>
            </a:r>
            <a:r>
              <a:rPr lang="en-US" sz="1600" dirty="0" smtClean="0">
                <a:solidFill>
                  <a:schemeClr val="tx2"/>
                </a:solidFill>
                <a:latin typeface="Century Gothic" panose="020B0502020202020204" pitchFamily="34" charset="0"/>
              </a:rPr>
              <a:t>89</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Percentage of Portfolio for sale: 50%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300"/>
              </a:spcAft>
            </a:pPr>
            <a:r>
              <a:rPr lang="en-US" sz="1600" dirty="0">
                <a:solidFill>
                  <a:schemeClr val="tx2"/>
                </a:solidFill>
                <a:latin typeface="Century Gothic" panose="020B0502020202020204" pitchFamily="34" charset="0"/>
              </a:rPr>
              <a:t>Overall </a:t>
            </a:r>
            <a:r>
              <a:rPr lang="en-US" sz="1600" dirty="0" smtClean="0">
                <a:solidFill>
                  <a:schemeClr val="tx2"/>
                </a:solidFill>
                <a:latin typeface="Century Gothic" panose="020B0502020202020204" pitchFamily="34" charset="0"/>
              </a:rPr>
              <a:t>76%</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  </a:t>
            </a: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300"/>
              </a:spcAft>
            </a:pPr>
            <a:r>
              <a:rPr lang="en-US" sz="1600" dirty="0">
                <a:solidFill>
                  <a:schemeClr val="tx2"/>
                </a:solidFill>
                <a:latin typeface="Century Gothic" panose="020B0502020202020204" pitchFamily="34" charset="0"/>
              </a:rPr>
              <a:t>Quarter 4 - 2017</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7055" b="-2"/>
          <a:stretch/>
        </p:blipFill>
        <p:spPr>
          <a:xfrm>
            <a:off x="600496" y="229561"/>
            <a:ext cx="5486400" cy="6398879"/>
          </a:xfrm>
          <a:prstGeom prst="rect">
            <a:avLst/>
          </a:prstGeom>
        </p:spPr>
      </p:pic>
      <p:sp>
        <p:nvSpPr>
          <p:cNvPr id="7" name="Rectangle 6"/>
          <p:cNvSpPr/>
          <p:nvPr/>
        </p:nvSpPr>
        <p:spPr>
          <a:xfrm>
            <a:off x="753582" y="101273"/>
            <a:ext cx="518319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ATRIA – Business Bay Area</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18</a:t>
            </a:r>
            <a:endParaRPr lang="en-US" dirty="0">
              <a:solidFill>
                <a:srgbClr val="87CB3D"/>
              </a:solidFill>
            </a:endParaRPr>
          </a:p>
        </p:txBody>
      </p:sp>
    </p:spTree>
    <p:extLst>
      <p:ext uri="{BB962C8B-B14F-4D97-AF65-F5344CB8AC3E}">
        <p14:creationId xmlns:p14="http://schemas.microsoft.com/office/powerpoint/2010/main" val="5137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4" name="TextBox 3"/>
          <p:cNvSpPr txBox="1"/>
          <p:nvPr/>
        </p:nvSpPr>
        <p:spPr>
          <a:xfrm>
            <a:off x="532261" y="341655"/>
            <a:ext cx="322087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DISCLAIMER</a:t>
            </a:r>
          </a:p>
        </p:txBody>
      </p:sp>
      <p:sp>
        <p:nvSpPr>
          <p:cNvPr id="7" name="Rectangle 6"/>
          <p:cNvSpPr>
            <a:spLocks noChangeArrowheads="1"/>
          </p:cNvSpPr>
          <p:nvPr/>
        </p:nvSpPr>
        <p:spPr bwMode="auto">
          <a:xfrm>
            <a:off x="613017" y="1331216"/>
            <a:ext cx="10960284" cy="4847481"/>
          </a:xfrm>
          <a:prstGeom prst="rect">
            <a:avLst/>
          </a:prstGeom>
          <a:noFill/>
          <a:ln w="9525">
            <a:noFill/>
            <a:miter lim="800000"/>
            <a:headEnd/>
            <a:tailEnd/>
          </a:ln>
        </p:spPr>
        <p:txBody>
          <a:bodyPr wrap="square">
            <a:spAutoFit/>
          </a:bodyPr>
          <a:lstStyle/>
          <a:p>
            <a:pPr marL="285750" lvl="0" indent="-285750" eaLnBrk="0" hangingPunct="0">
              <a:lnSpc>
                <a:spcPct val="150000"/>
              </a:lnSpc>
              <a:spcAft>
                <a:spcPts val="600"/>
              </a:spcAft>
              <a:buClr>
                <a:schemeClr val="accent6"/>
              </a:buClr>
              <a:buFont typeface="Arial" panose="020B0604020202020204"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set out in this presentation is being made available to recipients for information purposes only. It does not constitute, nor is it intended to be an offer to sell, or an invitation to subscribe for, or purchase, any properties </a:t>
            </a:r>
            <a:r>
              <a:rPr lang="en-US" sz="1400" dirty="0" smtClean="0">
                <a:solidFill>
                  <a:schemeClr val="accent3"/>
                </a:solidFill>
                <a:latin typeface="Century Gothic" panose="020B0502020202020204" pitchFamily="34" charset="0"/>
                <a:cs typeface="Microsoft Sans Serif" panose="020B0604020202020204" pitchFamily="34" charset="0"/>
              </a:rPr>
              <a:t>or shares in </a:t>
            </a:r>
            <a:r>
              <a:rPr lang="en-US" sz="1400" dirty="0">
                <a:solidFill>
                  <a:schemeClr val="accent3"/>
                </a:solidFill>
                <a:latin typeface="Century Gothic" panose="020B0502020202020204" pitchFamily="34" charset="0"/>
                <a:cs typeface="Microsoft Sans Serif" panose="020B0604020202020204" pitchFamily="34" charset="0"/>
              </a:rPr>
              <a:t>the Company.</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Neither this presentation nor anything in it shall form the basis of any contract or commitment.</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contained herein has been prepared to assist the Recipients in making their own evaluation on the Company and does not purport to contain all information that they may desire. In all cases, the Recipients should conduct their own investigation and analysis of the Company, its business, prospects, results of operations and financial condition as well as any other information the Recipients may deem relevant to their decision making. </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Presentation is at the date hereof.</a:t>
            </a:r>
          </a:p>
          <a:p>
            <a:pPr marL="285750" lvl="0" indent="-285750"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Without the express prior written consent of the Company, the Presentation and any information contained within it may not be reproduced (in whole or in part), copied at any time, used for any purpose other </a:t>
            </a:r>
            <a:r>
              <a:rPr lang="en-US" sz="1400" dirty="0" smtClean="0">
                <a:solidFill>
                  <a:schemeClr val="accent3"/>
                </a:solidFill>
                <a:latin typeface="Century Gothic" panose="020B0502020202020204" pitchFamily="34" charset="0"/>
                <a:cs typeface="Microsoft Sans Serif" panose="020B0604020202020204" pitchFamily="34" charset="0"/>
              </a:rPr>
              <a:t>than evaluation </a:t>
            </a:r>
            <a:r>
              <a:rPr lang="en-US" sz="1400" dirty="0">
                <a:solidFill>
                  <a:schemeClr val="accent3"/>
                </a:solidFill>
                <a:latin typeface="Century Gothic" panose="020B0502020202020204" pitchFamily="34" charset="0"/>
                <a:cs typeface="Microsoft Sans Serif" panose="020B0604020202020204" pitchFamily="34" charset="0"/>
              </a:rPr>
              <a:t>of the Company.</a:t>
            </a: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dirty="0">
              <a:solidFill>
                <a:schemeClr val="accent3"/>
              </a:solidFill>
              <a:latin typeface="Century Gothic" panose="020B0502020202020204" pitchFamily="34" charset="0"/>
              <a:cs typeface="Microsoft Sans Serif" panose="020B0604020202020204" pitchFamily="34" charset="0"/>
            </a:endParaRPr>
          </a:p>
          <a:p>
            <a:pPr marL="285750" lvl="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p:txBody>
      </p:sp>
      <p:sp>
        <p:nvSpPr>
          <p:cNvPr id="8" name="TextBox 7"/>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2" name="TextBox 1"/>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49421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885352"/>
            <a:ext cx="4409302" cy="570925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 – </a:t>
            </a:r>
          </a:p>
          <a:p>
            <a:pPr>
              <a:spcAft>
                <a:spcPts val="300"/>
              </a:spcAft>
            </a:pPr>
            <a:r>
              <a:rPr lang="en-US" sz="1600" b="1" dirty="0">
                <a:solidFill>
                  <a:schemeClr val="accent6"/>
                </a:solidFill>
                <a:latin typeface="Century Gothic" panose="020B0502020202020204" pitchFamily="34" charset="0"/>
              </a:rPr>
              <a:t>TWO BUILDINGS</a:t>
            </a:r>
          </a:p>
          <a:p>
            <a:pPr>
              <a:spcAft>
                <a:spcPts val="300"/>
              </a:spcAft>
            </a:pPr>
            <a:r>
              <a:rPr lang="en-US" sz="1600" dirty="0">
                <a:solidFill>
                  <a:schemeClr val="tx2"/>
                </a:solidFill>
                <a:latin typeface="Century Gothic" panose="020B0502020202020204" pitchFamily="34" charset="0"/>
              </a:rPr>
              <a:t>Total number of units (count): 297</a:t>
            </a:r>
          </a:p>
          <a:p>
            <a:pPr>
              <a:spcAft>
                <a:spcPts val="300"/>
              </a:spcAft>
            </a:pPr>
            <a:r>
              <a:rPr lang="en-US" sz="1600" dirty="0">
                <a:solidFill>
                  <a:schemeClr val="tx2"/>
                </a:solidFill>
                <a:latin typeface="Century Gothic" panose="020B0502020202020204" pitchFamily="34" charset="0"/>
              </a:rPr>
              <a:t>Total sales value (AED mil): 338.84</a:t>
            </a:r>
          </a:p>
          <a:p>
            <a:pPr>
              <a:spcAft>
                <a:spcPts val="300"/>
              </a:spcAft>
            </a:pPr>
            <a:r>
              <a:rPr lang="en-US" sz="1600" dirty="0">
                <a:solidFill>
                  <a:schemeClr val="tx2"/>
                </a:solidFill>
                <a:latin typeface="Century Gothic" panose="020B0502020202020204" pitchFamily="34" charset="0"/>
              </a:rPr>
              <a:t>Units sold till date (count): </a:t>
            </a:r>
            <a:r>
              <a:rPr lang="en-US" sz="1600" dirty="0" smtClean="0">
                <a:solidFill>
                  <a:schemeClr val="tx2"/>
                </a:solidFill>
                <a:latin typeface="Century Gothic" panose="020B0502020202020204" pitchFamily="34" charset="0"/>
              </a:rPr>
              <a:t>274</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 – ONE BUILDING</a:t>
            </a:r>
          </a:p>
          <a:p>
            <a:pPr>
              <a:spcAft>
                <a:spcPts val="300"/>
              </a:spcAft>
            </a:pPr>
            <a:r>
              <a:rPr lang="en-US" sz="1600" dirty="0">
                <a:solidFill>
                  <a:schemeClr val="tx2"/>
                </a:solidFill>
                <a:latin typeface="Century Gothic" panose="020B0502020202020204" pitchFamily="34" charset="0"/>
              </a:rPr>
              <a:t>Total number of units (count): 198</a:t>
            </a:r>
          </a:p>
          <a:p>
            <a:pPr>
              <a:spcAft>
                <a:spcPts val="3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300"/>
              </a:spcAft>
            </a:pPr>
            <a:r>
              <a:rPr lang="en-US" sz="1600" dirty="0">
                <a:solidFill>
                  <a:schemeClr val="tx2"/>
                </a:solidFill>
                <a:latin typeface="Century Gothic" panose="020B0502020202020204" pitchFamily="34" charset="0"/>
              </a:rPr>
              <a:t>Overall </a:t>
            </a:r>
            <a:r>
              <a:rPr lang="en-US" sz="1600" dirty="0" smtClean="0">
                <a:solidFill>
                  <a:schemeClr val="tx2"/>
                </a:solidFill>
                <a:latin typeface="Century Gothic" panose="020B0502020202020204" pitchFamily="34" charset="0"/>
              </a:rPr>
              <a:t>83% (RESIDENTIAL</a:t>
            </a:r>
          </a:p>
          <a:p>
            <a:pPr>
              <a:spcAft>
                <a:spcPts val="300"/>
              </a:spcAft>
            </a:pPr>
            <a:r>
              <a:rPr lang="en-US" sz="1600" dirty="0">
                <a:solidFill>
                  <a:schemeClr val="tx2"/>
                </a:solidFill>
                <a:latin typeface="Century Gothic" panose="020B0502020202020204" pitchFamily="34" charset="0"/>
              </a:rPr>
              <a:t>Overall </a:t>
            </a:r>
            <a:r>
              <a:rPr lang="en-US" sz="1600" dirty="0" smtClean="0">
                <a:solidFill>
                  <a:schemeClr val="tx2"/>
                </a:solidFill>
                <a:latin typeface="Century Gothic" panose="020B0502020202020204" pitchFamily="34" charset="0"/>
              </a:rPr>
              <a:t>69% (SERVICE)</a:t>
            </a:r>
            <a:endParaRPr lang="en-US" sz="1600" dirty="0">
              <a:solidFill>
                <a:schemeClr val="tx2"/>
              </a:solidFill>
              <a:latin typeface="Century Gothic" panose="020B0502020202020204" pitchFamily="34" charset="0"/>
            </a:endParaRP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300"/>
              </a:spcAft>
            </a:pPr>
            <a:r>
              <a:rPr lang="en-US" sz="1600" dirty="0">
                <a:solidFill>
                  <a:schemeClr val="tx2"/>
                </a:solidFill>
                <a:latin typeface="Century Gothic" panose="020B0502020202020204" pitchFamily="34" charset="0"/>
              </a:rPr>
              <a:t>Quarter 4</a:t>
            </a:r>
            <a:r>
              <a:rPr lang="en-US" sz="1600" dirty="0" smtClean="0">
                <a:solidFill>
                  <a:schemeClr val="tx2"/>
                </a:solidFill>
                <a:latin typeface="Century Gothic" panose="020B0502020202020204" pitchFamily="34" charset="0"/>
              </a:rPr>
              <a:t> </a:t>
            </a:r>
            <a:r>
              <a:rPr lang="en-US" sz="1600" dirty="0">
                <a:solidFill>
                  <a:schemeClr val="tx2"/>
                </a:solidFill>
                <a:latin typeface="Century Gothic" panose="020B0502020202020204" pitchFamily="34" charset="0"/>
              </a:rPr>
              <a:t>- 2017</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482" y="250999"/>
            <a:ext cx="5486400" cy="6356002"/>
          </a:xfrm>
          <a:prstGeom prst="rect">
            <a:avLst/>
          </a:prstGeom>
        </p:spPr>
      </p:pic>
      <p:sp>
        <p:nvSpPr>
          <p:cNvPr id="7" name="Rectangle 6"/>
          <p:cNvSpPr/>
          <p:nvPr/>
        </p:nvSpPr>
        <p:spPr>
          <a:xfrm>
            <a:off x="725214" y="103410"/>
            <a:ext cx="519791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MONTROSE – </a:t>
            </a:r>
            <a:r>
              <a:rPr lang="en-US" sz="1600" b="1" dirty="0" err="1">
                <a:solidFill>
                  <a:schemeClr val="bg1"/>
                </a:solidFill>
                <a:latin typeface="Century Gothic" panose="020B0502020202020204" pitchFamily="34" charset="0"/>
                <a:cs typeface="Microsoft Sans Serif" panose="020B0604020202020204" pitchFamily="34" charset="0"/>
              </a:rPr>
              <a:t>Dubiotech</a:t>
            </a:r>
            <a:r>
              <a:rPr lang="en-US" sz="1600" b="1" dirty="0">
                <a:solidFill>
                  <a:schemeClr val="bg1"/>
                </a:solidFill>
                <a:latin typeface="Century Gothic" panose="020B0502020202020204" pitchFamily="34" charset="0"/>
                <a:cs typeface="Microsoft Sans Serif" panose="020B0604020202020204" pitchFamily="34" charset="0"/>
              </a:rPr>
              <a:t>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19</a:t>
            </a:r>
            <a:endParaRPr lang="en-US" dirty="0">
              <a:solidFill>
                <a:srgbClr val="87CB3D"/>
              </a:solidFill>
            </a:endParaRPr>
          </a:p>
        </p:txBody>
      </p:sp>
    </p:spTree>
    <p:extLst>
      <p:ext uri="{BB962C8B-B14F-4D97-AF65-F5344CB8AC3E}">
        <p14:creationId xmlns:p14="http://schemas.microsoft.com/office/powerpoint/2010/main" val="221338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1244390"/>
            <a:ext cx="4546212" cy="5062924"/>
          </a:xfrm>
          <a:prstGeom prst="rect">
            <a:avLst/>
          </a:prstGeom>
          <a:noFill/>
        </p:spPr>
        <p:txBody>
          <a:bodyPr wrap="square" rtlCol="0">
            <a:spAutoFit/>
          </a:bodyPr>
          <a:lstStyle/>
          <a:p>
            <a:pPr>
              <a:spcAft>
                <a:spcPts val="300"/>
              </a:spcAft>
            </a:pPr>
            <a:r>
              <a:rPr lang="en-US" sz="1600" b="1" dirty="0">
                <a:solidFill>
                  <a:srgbClr val="7EC234"/>
                </a:solidFill>
                <a:latin typeface="Century Gothic" panose="020B0502020202020204" pitchFamily="34" charset="0"/>
              </a:rPr>
              <a:t>RESIDENTIAL APARTMENT - TWO DISTRICTS</a:t>
            </a:r>
          </a:p>
          <a:p>
            <a:pPr>
              <a:spcAft>
                <a:spcPts val="300"/>
              </a:spcAft>
            </a:pPr>
            <a:r>
              <a:rPr lang="en-US" sz="1600" dirty="0">
                <a:solidFill>
                  <a:schemeClr val="tx2"/>
                </a:solidFill>
                <a:latin typeface="Century Gothic" panose="020B0502020202020204" pitchFamily="34" charset="0"/>
              </a:rPr>
              <a:t>Total number of units (count): 1238</a:t>
            </a:r>
          </a:p>
          <a:p>
            <a:pPr>
              <a:spcAft>
                <a:spcPts val="300"/>
              </a:spcAft>
            </a:pPr>
            <a:r>
              <a:rPr lang="en-US" sz="1600" dirty="0">
                <a:solidFill>
                  <a:schemeClr val="tx2"/>
                </a:solidFill>
                <a:latin typeface="Century Gothic" panose="020B0502020202020204" pitchFamily="34" charset="0"/>
              </a:rPr>
              <a:t>Total sales value (AED mil): </a:t>
            </a:r>
            <a:r>
              <a:rPr lang="en-US" sz="1600" dirty="0" smtClean="0">
                <a:solidFill>
                  <a:schemeClr val="tx2"/>
                </a:solidFill>
                <a:latin typeface="Century Gothic" panose="020B0502020202020204" pitchFamily="34" charset="0"/>
              </a:rPr>
              <a:t>937</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Units sold till date (count): </a:t>
            </a:r>
            <a:r>
              <a:rPr lang="en-US" sz="1600" dirty="0" smtClean="0">
                <a:solidFill>
                  <a:schemeClr val="tx2"/>
                </a:solidFill>
                <a:latin typeface="Century Gothic" panose="020B0502020202020204" pitchFamily="34" charset="0"/>
              </a:rPr>
              <a:t>794</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300"/>
              </a:spcAft>
            </a:pPr>
            <a:r>
              <a:rPr lang="en-US" sz="1600" dirty="0">
                <a:solidFill>
                  <a:schemeClr val="tx2"/>
                </a:solidFill>
                <a:latin typeface="Century Gothic" panose="020B0502020202020204" pitchFamily="34" charset="0"/>
              </a:rPr>
              <a:t>Total number of units (count): 786</a:t>
            </a:r>
          </a:p>
          <a:p>
            <a:pPr>
              <a:spcAft>
                <a:spcPts val="300"/>
              </a:spcAft>
            </a:pPr>
            <a:r>
              <a:rPr lang="en-US" sz="1600" dirty="0">
                <a:solidFill>
                  <a:schemeClr val="tx2"/>
                </a:solidFill>
                <a:latin typeface="Century Gothic" panose="020B0502020202020204" pitchFamily="34" charset="0"/>
              </a:rPr>
              <a:t>Total sales value (AED mil): under initial pre-concept study </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a:t>
            </a:r>
            <a:r>
              <a:rPr lang="en-US" sz="1600" dirty="0" smtClean="0">
                <a:solidFill>
                  <a:schemeClr val="tx2"/>
                </a:solidFill>
                <a:latin typeface="Century Gothic" panose="020B0502020202020204" pitchFamily="34" charset="0"/>
              </a:rPr>
              <a:t>5%</a:t>
            </a:r>
            <a:endParaRPr lang="en-US" sz="1600" dirty="0">
              <a:solidFill>
                <a:schemeClr val="tx2"/>
              </a:solidFill>
              <a:latin typeface="Century Gothic" panose="020B0502020202020204" pitchFamily="34" charset="0"/>
            </a:endParaRP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a:t>
            </a:r>
            <a:r>
              <a:rPr lang="en-US" sz="1600" dirty="0" smtClean="0">
                <a:solidFill>
                  <a:schemeClr val="tx2"/>
                </a:solidFill>
                <a:latin typeface="Century Gothic" panose="020B0502020202020204" pitchFamily="34" charset="0"/>
              </a:rPr>
              <a:t>4 </a:t>
            </a:r>
            <a:r>
              <a:rPr lang="en-US" sz="1600" dirty="0">
                <a:solidFill>
                  <a:schemeClr val="tx2"/>
                </a:solidFill>
                <a:latin typeface="Century Gothic" panose="020B0502020202020204" pitchFamily="34" charset="0"/>
              </a:rPr>
              <a:t>- 2019</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5568" r="15946"/>
          <a:stretch/>
        </p:blipFill>
        <p:spPr>
          <a:xfrm>
            <a:off x="595952" y="255868"/>
            <a:ext cx="5486400" cy="6346265"/>
          </a:xfrm>
          <a:prstGeom prst="rect">
            <a:avLst/>
          </a:prstGeom>
        </p:spPr>
      </p:pic>
      <p:sp>
        <p:nvSpPr>
          <p:cNvPr id="7" name="Rectangle 6"/>
          <p:cNvSpPr/>
          <p:nvPr/>
        </p:nvSpPr>
        <p:spPr>
          <a:xfrm>
            <a:off x="710799" y="138722"/>
            <a:ext cx="5266920"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MIDTOWN – IMPZ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20</a:t>
            </a:r>
            <a:endParaRPr lang="en-US" dirty="0">
              <a:solidFill>
                <a:srgbClr val="87CB3D"/>
              </a:solidFill>
            </a:endParaRPr>
          </a:p>
        </p:txBody>
      </p:sp>
    </p:spTree>
    <p:extLst>
      <p:ext uri="{BB962C8B-B14F-4D97-AF65-F5344CB8AC3E}">
        <p14:creationId xmlns:p14="http://schemas.microsoft.com/office/powerpoint/2010/main" val="46794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2" y="2035406"/>
            <a:ext cx="4546212" cy="335476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HOTEL &amp; SERVICE APARTMENT</a:t>
            </a:r>
          </a:p>
          <a:p>
            <a:pPr>
              <a:spcAft>
                <a:spcPts val="300"/>
              </a:spcAft>
            </a:pPr>
            <a:r>
              <a:rPr lang="en-US" sz="1600" dirty="0">
                <a:solidFill>
                  <a:schemeClr val="tx2"/>
                </a:solidFill>
                <a:latin typeface="Century Gothic" panose="020B0502020202020204" pitchFamily="34" charset="0"/>
              </a:rPr>
              <a:t>Total number of units (count): 408 keys</a:t>
            </a:r>
          </a:p>
          <a:p>
            <a:pPr>
              <a:spcAft>
                <a:spcPts val="3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300"/>
              </a:spcAft>
            </a:pPr>
            <a:r>
              <a:rPr lang="en-US" sz="1600" dirty="0">
                <a:solidFill>
                  <a:schemeClr val="tx2"/>
                </a:solidFill>
                <a:latin typeface="Century Gothic" panose="020B0502020202020204" pitchFamily="34" charset="0"/>
              </a:rPr>
              <a:t>Units sold till date (count): 0</a:t>
            </a:r>
          </a:p>
          <a:p>
            <a:pPr>
              <a:spcAft>
                <a:spcPts val="3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a:t>
            </a:r>
            <a:r>
              <a:rPr lang="en-US" sz="1600" dirty="0" smtClean="0">
                <a:solidFill>
                  <a:schemeClr val="tx2"/>
                </a:solidFill>
                <a:latin typeface="Century Gothic" panose="020B0502020202020204" pitchFamily="34" charset="0"/>
              </a:rPr>
              <a:t>13.1%</a:t>
            </a:r>
            <a:endParaRPr lang="en-US" sz="1600" dirty="0">
              <a:solidFill>
                <a:schemeClr val="tx2"/>
              </a:solidFill>
              <a:latin typeface="Century Gothic" panose="020B0502020202020204" pitchFamily="34" charset="0"/>
            </a:endParaRPr>
          </a:p>
          <a:p>
            <a:pPr>
              <a:spcAft>
                <a:spcPts val="300"/>
              </a:spcAft>
            </a:pPr>
            <a:r>
              <a:rPr lang="en-US" sz="1600" dirty="0">
                <a:solidFill>
                  <a:schemeClr val="tx2"/>
                </a:solidFill>
                <a:latin typeface="Century Gothic" panose="020B0502020202020204" pitchFamily="34" charset="0"/>
              </a:rPr>
              <a:t>  </a:t>
            </a:r>
          </a:p>
          <a:p>
            <a:pPr>
              <a:spcAft>
                <a:spcPts val="3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3 - 2018</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3267" r="10614"/>
          <a:stretch/>
        </p:blipFill>
        <p:spPr>
          <a:xfrm>
            <a:off x="582304" y="880705"/>
            <a:ext cx="5486400" cy="5096590"/>
          </a:xfrm>
          <a:prstGeom prst="rect">
            <a:avLst/>
          </a:prstGeom>
        </p:spPr>
      </p:pic>
      <p:sp>
        <p:nvSpPr>
          <p:cNvPr id="7" name="Rectangle 6"/>
          <p:cNvSpPr/>
          <p:nvPr/>
        </p:nvSpPr>
        <p:spPr>
          <a:xfrm>
            <a:off x="708094" y="683186"/>
            <a:ext cx="5234820" cy="408635"/>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BARSHA HOTEL – Al Barsha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21</a:t>
            </a:r>
            <a:endParaRPr lang="en-US" dirty="0">
              <a:solidFill>
                <a:srgbClr val="87CB3D"/>
              </a:solidFill>
            </a:endParaRPr>
          </a:p>
        </p:txBody>
      </p:sp>
    </p:spTree>
    <p:extLst>
      <p:ext uri="{BB962C8B-B14F-4D97-AF65-F5344CB8AC3E}">
        <p14:creationId xmlns:p14="http://schemas.microsoft.com/office/powerpoint/2010/main" val="404670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22" name="TextBox 21"/>
          <p:cNvSpPr txBox="1"/>
          <p:nvPr/>
        </p:nvSpPr>
        <p:spPr>
          <a:xfrm>
            <a:off x="532260" y="341655"/>
            <a:ext cx="5563739" cy="830997"/>
          </a:xfrm>
          <a:prstGeom prst="rect">
            <a:avLst/>
          </a:prstGeom>
          <a:noFill/>
        </p:spPr>
        <p:txBody>
          <a:bodyPr wrap="square" rtlCol="0">
            <a:spAutoFit/>
          </a:bodyPr>
          <a:lstStyle/>
          <a:p>
            <a:r>
              <a:rPr lang="en-IN" sz="2400" b="1" dirty="0">
                <a:solidFill>
                  <a:srgbClr val="003870"/>
                </a:solidFill>
                <a:latin typeface="Century Gothic" panose="020B0502020202020204" pitchFamily="34" charset="0"/>
              </a:rPr>
              <a:t>SIGNIFICANT H1 2017 ACTIVITY </a:t>
            </a:r>
          </a:p>
          <a:p>
            <a:endParaRPr lang="en-US" sz="2400" b="1"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smtClean="0">
                <a:solidFill>
                  <a:srgbClr val="87CB3D"/>
                </a:solidFill>
              </a:rPr>
              <a:t>22</a:t>
            </a:r>
            <a:endParaRPr lang="en-US" dirty="0">
              <a:solidFill>
                <a:srgbClr val="87CB3D"/>
              </a:solidFill>
            </a:endParaRPr>
          </a:p>
        </p:txBody>
      </p:sp>
      <p:sp>
        <p:nvSpPr>
          <p:cNvPr id="2" name="Rectangle 1"/>
          <p:cNvSpPr/>
          <p:nvPr/>
        </p:nvSpPr>
        <p:spPr>
          <a:xfrm>
            <a:off x="413726" y="1159470"/>
            <a:ext cx="10813073" cy="2308324"/>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en-IN" sz="1600" dirty="0" smtClean="0">
                <a:solidFill>
                  <a:schemeClr val="tx2"/>
                </a:solidFill>
                <a:latin typeface="Century Gothic" panose="020B0502020202020204" pitchFamily="34" charset="0"/>
              </a:rPr>
              <a:t>Signed </a:t>
            </a:r>
            <a:r>
              <a:rPr lang="en-IN" sz="1600" dirty="0">
                <a:solidFill>
                  <a:schemeClr val="tx2"/>
                </a:solidFill>
                <a:latin typeface="Century Gothic" panose="020B0502020202020204" pitchFamily="34" charset="0"/>
              </a:rPr>
              <a:t>MOU with Dubai South to establish a 50-50 joint venture for a major mixed-use project comprising residential property, retail and hospitality facilities on a location adjoining the Expo 2020 Dubai site</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Showcased Midtown by Deyaar, The Atria and Montrose, to Chinese investors at the Dubai Property Show in Shanghai from March 24-26, 2017</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Deyaar Property Management achieved ISO 9001:2008 certification for quality</a:t>
            </a:r>
            <a:endParaRPr lang="en-US" sz="1600" dirty="0">
              <a:solidFill>
                <a:schemeClr val="tx2"/>
              </a:solidFill>
              <a:latin typeface="Century Gothic" panose="020B0502020202020204" pitchFamily="34" charset="0"/>
            </a:endParaRPr>
          </a:p>
          <a:p>
            <a:pPr marL="285750" lvl="0" indent="-285750" algn="just">
              <a:lnSpc>
                <a:spcPct val="150000"/>
              </a:lnSpc>
              <a:buFont typeface="Wingdings" panose="05000000000000000000" pitchFamily="2" charset="2"/>
              <a:buChar char="§"/>
            </a:pPr>
            <a:r>
              <a:rPr lang="en-IN" sz="1600" dirty="0">
                <a:solidFill>
                  <a:schemeClr val="tx2"/>
                </a:solidFill>
                <a:latin typeface="Century Gothic" panose="020B0502020202020204" pitchFamily="34" charset="0"/>
              </a:rPr>
              <a:t>Site tour of The Atria and Mont Rose for UAE media. Both projects are now over 65 per cent complete   </a:t>
            </a:r>
            <a:endParaRPr lang="en-US" sz="16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991111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4237480" y="3105835"/>
            <a:ext cx="3717040" cy="584775"/>
          </a:xfrm>
          <a:prstGeom prst="rect">
            <a:avLst/>
          </a:prstGeom>
          <a:noFill/>
        </p:spPr>
        <p:txBody>
          <a:bodyPr wrap="square" rtlCol="0">
            <a:spAutoFit/>
          </a:bodyPr>
          <a:lstStyle/>
          <a:p>
            <a:pPr indent="-342900" algn="ctr" eaLnBrk="0" fontAlgn="base" hangingPunct="0">
              <a:spcBef>
                <a:spcPts val="600"/>
              </a:spcBef>
              <a:buClr>
                <a:srgbClr val="9CC2E5"/>
              </a:buClr>
            </a:pPr>
            <a:r>
              <a:rPr lang="en-US" sz="3200" b="1" dirty="0">
                <a:solidFill>
                  <a:srgbClr val="003870"/>
                </a:solidFill>
                <a:latin typeface="Century Gothic" panose="020B0502020202020204" pitchFamily="34" charset="0"/>
              </a:rPr>
              <a:t>THANK YOU!</a:t>
            </a:r>
          </a:p>
        </p:txBody>
      </p:sp>
    </p:spTree>
    <p:extLst>
      <p:ext uri="{BB962C8B-B14F-4D97-AF65-F5344CB8AC3E}">
        <p14:creationId xmlns:p14="http://schemas.microsoft.com/office/powerpoint/2010/main" val="212306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403409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TABLE OF CONTENTS</a:t>
            </a:r>
          </a:p>
        </p:txBody>
      </p:sp>
      <p:sp>
        <p:nvSpPr>
          <p:cNvPr id="12" name="TextBox 11"/>
          <p:cNvSpPr txBox="1"/>
          <p:nvPr/>
        </p:nvSpPr>
        <p:spPr>
          <a:xfrm>
            <a:off x="6098953" y="2344088"/>
            <a:ext cx="5460701" cy="2169825"/>
          </a:xfrm>
          <a:prstGeom prst="rect">
            <a:avLst/>
          </a:prstGeom>
          <a:noFill/>
        </p:spPr>
        <p:txBody>
          <a:bodyPr wrap="square" rtlCol="0">
            <a:spAutoFit/>
          </a:bodyPr>
          <a:lstStyle/>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DEYAAR AT A GLANCE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OWNERSHIP STRUCTURE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STRATEGY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FINANCIAL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ONGOING DEVELOPMENTS</a:t>
            </a:r>
          </a:p>
        </p:txBody>
      </p:sp>
      <p:cxnSp>
        <p:nvCxnSpPr>
          <p:cNvPr id="3" name="Straight Connector 2"/>
          <p:cNvCxnSpPr/>
          <p:nvPr/>
        </p:nvCxnSpPr>
        <p:spPr>
          <a:xfrm>
            <a:off x="1667614" y="3595558"/>
            <a:ext cx="281826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a:t>
            </a:r>
          </a:p>
        </p:txBody>
      </p:sp>
    </p:spTree>
    <p:extLst>
      <p:ext uri="{BB962C8B-B14F-4D97-AF65-F5344CB8AC3E}">
        <p14:creationId xmlns:p14="http://schemas.microsoft.com/office/powerpoint/2010/main" val="407411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DEYAAR AT A GLANCE</a:t>
            </a:r>
          </a:p>
        </p:txBody>
      </p:sp>
      <p:cxnSp>
        <p:nvCxnSpPr>
          <p:cNvPr id="4" name="Straight Connector 3"/>
          <p:cNvCxnSpPr/>
          <p:nvPr/>
        </p:nvCxnSpPr>
        <p:spPr>
          <a:xfrm>
            <a:off x="1683380" y="3595558"/>
            <a:ext cx="315663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3</a:t>
            </a:r>
          </a:p>
        </p:txBody>
      </p:sp>
    </p:spTree>
    <p:extLst>
      <p:ext uri="{BB962C8B-B14F-4D97-AF65-F5344CB8AC3E}">
        <p14:creationId xmlns:p14="http://schemas.microsoft.com/office/powerpoint/2010/main" val="122206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1" y="1821018"/>
            <a:ext cx="4409303" cy="4193456"/>
          </a:xfrm>
          <a:prstGeom prst="rect">
            <a:avLst/>
          </a:prstGeom>
          <a:noFill/>
        </p:spPr>
        <p:txBody>
          <a:bodyPr wrap="square" rtlCol="0">
            <a:spAutoFit/>
          </a:bodyPr>
          <a:lstStyle/>
          <a:p>
            <a:pPr>
              <a:lnSpc>
                <a:spcPct val="150000"/>
              </a:lnSpc>
              <a:spcAft>
                <a:spcPts val="300"/>
              </a:spcAft>
            </a:pPr>
            <a:r>
              <a:rPr lang="en-US" sz="1600" dirty="0">
                <a:solidFill>
                  <a:schemeClr val="tx2"/>
                </a:solidFill>
                <a:latin typeface="Century Gothic" panose="020B0502020202020204" pitchFamily="34" charset="0"/>
              </a:rPr>
              <a:t>Deyaar Development PJSC is a leading real-estate organization in the region. </a:t>
            </a:r>
          </a:p>
          <a:p>
            <a:pPr>
              <a:lnSpc>
                <a:spcPct val="150000"/>
              </a:lnSpc>
              <a:spcAft>
                <a:spcPts val="300"/>
              </a:spcAft>
            </a:pPr>
            <a:r>
              <a:rPr lang="en-US" sz="1600" dirty="0">
                <a:solidFill>
                  <a:schemeClr val="tx2"/>
                </a:solidFill>
                <a:latin typeface="Century Gothic" panose="020B0502020202020204" pitchFamily="34" charset="0"/>
              </a:rPr>
              <a:t>Headquartered in Dubai, the company has grown significantly since its inception in 2002 to evolve into a complete one-stop real-estate solutions provider in property development, facilities management,  property management and owners’ association management, with a share capital of AED 5.78 Billion following its IPO in May 2007.</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211" r="29286"/>
          <a:stretch/>
        </p:blipFill>
        <p:spPr>
          <a:xfrm>
            <a:off x="611718" y="255867"/>
            <a:ext cx="5486400" cy="6346265"/>
          </a:xfrm>
          <a:prstGeom prst="rect">
            <a:avLst/>
          </a:prstGeom>
        </p:spPr>
      </p:pic>
      <p:sp>
        <p:nvSpPr>
          <p:cNvPr id="7" name="Rectangle 6"/>
          <p:cNvSpPr/>
          <p:nvPr/>
        </p:nvSpPr>
        <p:spPr>
          <a:xfrm>
            <a:off x="807336" y="138722"/>
            <a:ext cx="503602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ABOUT DEYAAR</a:t>
            </a: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4</a:t>
            </a:r>
          </a:p>
        </p:txBody>
      </p:sp>
    </p:spTree>
    <p:extLst>
      <p:ext uri="{BB962C8B-B14F-4D97-AF65-F5344CB8AC3E}">
        <p14:creationId xmlns:p14="http://schemas.microsoft.com/office/powerpoint/2010/main" val="23561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VISION AND MISSION</a:t>
            </a:r>
          </a:p>
          <a:p>
            <a:endParaRPr lang="en-US" sz="2400" b="1" dirty="0">
              <a:solidFill>
                <a:srgbClr val="003870"/>
              </a:solidFill>
              <a:latin typeface="Century Gothic" panose="020B0502020202020204" pitchFamily="34" charset="0"/>
            </a:endParaRPr>
          </a:p>
        </p:txBody>
      </p:sp>
      <p:sp>
        <p:nvSpPr>
          <p:cNvPr id="8" name="Rectangle 6"/>
          <p:cNvSpPr>
            <a:spLocks noChangeArrowheads="1"/>
          </p:cNvSpPr>
          <p:nvPr/>
        </p:nvSpPr>
        <p:spPr bwMode="auto">
          <a:xfrm>
            <a:off x="614148" y="1387271"/>
            <a:ext cx="10986449" cy="4001095"/>
          </a:xfrm>
          <a:prstGeom prst="rect">
            <a:avLst/>
          </a:prstGeom>
          <a:noFill/>
          <a:ln w="9525">
            <a:noFill/>
            <a:miter lim="800000"/>
            <a:headEnd/>
            <a:tailEnd/>
          </a:ln>
        </p:spPr>
        <p:txBody>
          <a:bodyPr wrap="square">
            <a:spAutoFit/>
          </a:bodyPr>
          <a:lstStyle/>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VISION</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be known as a trusted, integrated real-estate Partner, creating value for stakeholders, society and the economy.</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MISSION</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create an urban environment that meets the high standards set by the nation’s leaders, with a diverse portfolio of quality real estate developments and differentiated services, a return on investment for stakeholders and value for customers, whilst providing the tools to our employees to realize their potential.</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CORE VALUES</a:t>
            </a:r>
          </a:p>
          <a:p>
            <a:pPr marL="114300"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Ethical and transparent; Enterprising and agile, Trustworthy and reliable, Quality and Value conscious and committed to the transformation of the UAE under our leadership.</a:t>
            </a:r>
          </a:p>
          <a:p>
            <a:pPr marL="114300"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a:spcAft>
                <a:spcPts val="400"/>
              </a:spcAft>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9" name="TextBox 8"/>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5</a:t>
            </a:r>
          </a:p>
        </p:txBody>
      </p:sp>
    </p:spTree>
    <p:extLst>
      <p:ext uri="{BB962C8B-B14F-4D97-AF65-F5344CB8AC3E}">
        <p14:creationId xmlns:p14="http://schemas.microsoft.com/office/powerpoint/2010/main" val="347340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OUR PRESENCE IN THE UAE</a:t>
            </a:r>
          </a:p>
          <a:p>
            <a:endParaRPr lang="en-US" sz="2400" b="1" dirty="0">
              <a:solidFill>
                <a:srgbClr val="003870"/>
              </a:solidFill>
              <a:latin typeface="Century Gothic" panose="020B0502020202020204" pitchFamily="34" charset="0"/>
            </a:endParaRPr>
          </a:p>
        </p:txBody>
      </p:sp>
      <p:sp>
        <p:nvSpPr>
          <p:cNvPr id="27" name="TextBox 26"/>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734" t="15142" r="30564" b="26154"/>
          <a:stretch/>
        </p:blipFill>
        <p:spPr>
          <a:xfrm>
            <a:off x="1685925" y="1130951"/>
            <a:ext cx="9105027" cy="5496222"/>
          </a:xfrm>
          <a:prstGeom prst="rect">
            <a:avLst/>
          </a:prstGeom>
        </p:spPr>
      </p:pic>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6</a:t>
            </a:r>
          </a:p>
        </p:txBody>
      </p:sp>
    </p:spTree>
    <p:extLst>
      <p:ext uri="{BB962C8B-B14F-4D97-AF65-F5344CB8AC3E}">
        <p14:creationId xmlns:p14="http://schemas.microsoft.com/office/powerpoint/2010/main" val="205085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56185" y="5260048"/>
            <a:ext cx="551236" cy="1199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2" y="-47411"/>
            <a:ext cx="12252960" cy="6892290"/>
          </a:xfrm>
          <a:prstGeom prst="rect">
            <a:avLst/>
          </a:prstGeom>
        </p:spPr>
      </p:pic>
      <p:sp>
        <p:nvSpPr>
          <p:cNvPr id="9" name="TextBox 8"/>
          <p:cNvSpPr txBox="1"/>
          <p:nvPr/>
        </p:nvSpPr>
        <p:spPr>
          <a:xfrm>
            <a:off x="532260" y="341655"/>
            <a:ext cx="1009002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GROUP BUSINESS STRUCTURE </a:t>
            </a: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344"/>
          <a:stretch/>
        </p:blipFill>
        <p:spPr>
          <a:xfrm>
            <a:off x="1318900" y="379273"/>
            <a:ext cx="9700751" cy="6148552"/>
          </a:xfrm>
          <a:prstGeom prst="rect">
            <a:avLst/>
          </a:prstGeom>
        </p:spPr>
      </p:pic>
      <p:sp>
        <p:nvSpPr>
          <p:cNvPr id="4" name="Rectangle 3"/>
          <p:cNvSpPr/>
          <p:nvPr/>
        </p:nvSpPr>
        <p:spPr>
          <a:xfrm>
            <a:off x="6516649" y="5818937"/>
            <a:ext cx="2889115"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715982" y="5404280"/>
            <a:ext cx="862520"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727001" y="5145932"/>
            <a:ext cx="659856" cy="34046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a:solidFill>
                  <a:srgbClr val="7EC234"/>
                </a:solidFill>
                <a:latin typeface="Calibri" panose="020F0502020204030204" pitchFamily="34" charset="0"/>
                <a:cs typeface="Calibri" panose="020F0502020204030204" pitchFamily="34" charset="0"/>
              </a:rPr>
              <a:t>ASSOCIATES</a:t>
            </a:r>
          </a:p>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985842" y="5292411"/>
            <a:ext cx="304800" cy="193989"/>
          </a:xfrm>
          <a:prstGeom prst="rect">
            <a:avLst/>
          </a:prstGeom>
        </p:spPr>
      </p:pic>
      <p:sp>
        <p:nvSpPr>
          <p:cNvPr id="16" name="TextBox 15"/>
          <p:cNvSpPr txBox="1"/>
          <p:nvPr/>
        </p:nvSpPr>
        <p:spPr>
          <a:xfrm>
            <a:off x="8402533" y="5370984"/>
            <a:ext cx="1730531" cy="230832"/>
          </a:xfrm>
          <a:prstGeom prst="rect">
            <a:avLst/>
          </a:prstGeom>
          <a:noFill/>
        </p:spPr>
        <p:txBody>
          <a:bodyPr wrap="square" rtlCol="0">
            <a:spAutoFit/>
          </a:bodyPr>
          <a:lstStyle/>
          <a:p>
            <a:r>
              <a:rPr lang="en-US" sz="900" b="1" dirty="0">
                <a:solidFill>
                  <a:schemeClr val="accent2">
                    <a:lumMod val="75000"/>
                  </a:schemeClr>
                </a:solidFill>
                <a:cs typeface="Times New Roman" panose="02020603050405020304" pitchFamily="18" charset="0"/>
              </a:rPr>
              <a:t>ARADY DEVELOPMENTS  (50%)</a:t>
            </a:r>
          </a:p>
        </p:txBody>
      </p:sp>
      <p:pic>
        <p:nvPicPr>
          <p:cNvPr id="18" name="Picture 17"/>
          <p:cNvPicPr>
            <a:picLocks noChangeAspect="1"/>
          </p:cNvPicPr>
          <p:nvPr/>
        </p:nvPicPr>
        <p:blipFill>
          <a:blip r:embed="rId5"/>
          <a:stretch>
            <a:fillRect/>
          </a:stretch>
        </p:blipFill>
        <p:spPr>
          <a:xfrm>
            <a:off x="7756185" y="5486400"/>
            <a:ext cx="646347" cy="217121"/>
          </a:xfrm>
          <a:prstGeom prst="rect">
            <a:avLst/>
          </a:prstGeom>
        </p:spPr>
      </p:pic>
      <p:pic>
        <p:nvPicPr>
          <p:cNvPr id="20" name="Picture 19"/>
          <p:cNvPicPr>
            <a:picLocks noChangeAspect="1"/>
          </p:cNvPicPr>
          <p:nvPr/>
        </p:nvPicPr>
        <p:blipFill>
          <a:blip r:embed="rId6"/>
          <a:stretch>
            <a:fillRect/>
          </a:stretch>
        </p:blipFill>
        <p:spPr>
          <a:xfrm>
            <a:off x="8009848" y="5284762"/>
            <a:ext cx="124282" cy="197389"/>
          </a:xfrm>
          <a:prstGeom prst="rect">
            <a:avLst/>
          </a:prstGeom>
        </p:spPr>
      </p:pic>
      <p:sp>
        <p:nvSpPr>
          <p:cNvPr id="21" name="TextBox 20"/>
          <p:cNvSpPr txBox="1"/>
          <p:nvPr/>
        </p:nvSpPr>
        <p:spPr>
          <a:xfrm>
            <a:off x="7548743" y="5670476"/>
            <a:ext cx="673676" cy="507831"/>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SKY GARDENS (33%)</a:t>
            </a:r>
          </a:p>
        </p:txBody>
      </p:sp>
      <p:sp>
        <p:nvSpPr>
          <p:cNvPr id="22" name="TextBox 21"/>
          <p:cNvSpPr txBox="1"/>
          <p:nvPr/>
        </p:nvSpPr>
        <p:spPr>
          <a:xfrm>
            <a:off x="8160090" y="5667316"/>
            <a:ext cx="673676" cy="369332"/>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Al ZOHRA (10%)</a:t>
            </a:r>
          </a:p>
        </p:txBody>
      </p:sp>
      <p:sp>
        <p:nvSpPr>
          <p:cNvPr id="19" name="Rectangle 18"/>
          <p:cNvSpPr/>
          <p:nvPr/>
        </p:nvSpPr>
        <p:spPr>
          <a:xfrm>
            <a:off x="6293310" y="5665631"/>
            <a:ext cx="425631" cy="40488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7</a:t>
            </a:r>
          </a:p>
        </p:txBody>
      </p:sp>
    </p:spTree>
    <p:extLst>
      <p:ext uri="{BB962C8B-B14F-4D97-AF65-F5344CB8AC3E}">
        <p14:creationId xmlns:p14="http://schemas.microsoft.com/office/powerpoint/2010/main" val="146190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9" name="TextBox 8"/>
          <p:cNvSpPr txBox="1"/>
          <p:nvPr/>
        </p:nvSpPr>
        <p:spPr>
          <a:xfrm>
            <a:off x="532260" y="341655"/>
            <a:ext cx="1114998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MANAGEMENT TEAM</a:t>
            </a:r>
          </a:p>
        </p:txBody>
      </p:sp>
      <p:sp>
        <p:nvSpPr>
          <p:cNvPr id="5" name="Rounded Rectangle 4"/>
          <p:cNvSpPr/>
          <p:nvPr/>
        </p:nvSpPr>
        <p:spPr>
          <a:xfrm>
            <a:off x="4495818" y="1305908"/>
            <a:ext cx="3200400" cy="914400"/>
          </a:xfrm>
          <a:prstGeom prst="roundRect">
            <a:avLst>
              <a:gd name="adj" fmla="val 0"/>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Saeed Al Qatami</a:t>
            </a:r>
          </a:p>
          <a:p>
            <a:pPr algn="ctr"/>
            <a:r>
              <a:rPr lang="en-US" sz="1600" b="1" dirty="0">
                <a:ln w="0"/>
                <a:solidFill>
                  <a:schemeClr val="bg1"/>
                </a:solidFill>
                <a:latin typeface="Century Gothic" panose="020B0502020202020204" pitchFamily="34" charset="0"/>
              </a:rPr>
              <a:t>Chief Executive Officer</a:t>
            </a:r>
          </a:p>
        </p:txBody>
      </p:sp>
      <p:cxnSp>
        <p:nvCxnSpPr>
          <p:cNvPr id="6" name="Straight Connector 5"/>
          <p:cNvCxnSpPr/>
          <p:nvPr/>
        </p:nvCxnSpPr>
        <p:spPr>
          <a:xfrm>
            <a:off x="6096018" y="2220308"/>
            <a:ext cx="0" cy="10007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58170"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Hani Fansa</a:t>
            </a:r>
          </a:p>
          <a:p>
            <a:pPr algn="ctr"/>
            <a:r>
              <a:rPr lang="en-US" sz="1100" dirty="0">
                <a:ln w="0"/>
                <a:solidFill>
                  <a:schemeClr val="bg1"/>
                </a:solidFill>
                <a:latin typeface="Century Gothic" panose="020B0502020202020204" pitchFamily="34" charset="0"/>
              </a:rPr>
              <a:t>Chief Financial Officer</a:t>
            </a:r>
          </a:p>
        </p:txBody>
      </p:sp>
      <p:sp>
        <p:nvSpPr>
          <p:cNvPr id="8" name="Rounded Rectangle 7"/>
          <p:cNvSpPr/>
          <p:nvPr/>
        </p:nvSpPr>
        <p:spPr>
          <a:xfrm>
            <a:off x="2997025"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Srinivasan Krishnaswamy</a:t>
            </a:r>
          </a:p>
          <a:p>
            <a:pPr algn="ctr"/>
            <a:r>
              <a:rPr lang="en-US" sz="1100" dirty="0">
                <a:ln w="0"/>
                <a:solidFill>
                  <a:schemeClr val="bg1"/>
                </a:solidFill>
                <a:latin typeface="Century Gothic" panose="020B0502020202020204" pitchFamily="34" charset="0"/>
              </a:rPr>
              <a:t>VP Business Development &amp; Strategic Planning</a:t>
            </a:r>
          </a:p>
        </p:txBody>
      </p:sp>
      <p:sp>
        <p:nvSpPr>
          <p:cNvPr id="11" name="Rounded Rectangle 10"/>
          <p:cNvSpPr/>
          <p:nvPr/>
        </p:nvSpPr>
        <p:spPr>
          <a:xfrm>
            <a:off x="5135880"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Nasser El Din Aly Amer</a:t>
            </a:r>
          </a:p>
          <a:p>
            <a:pPr algn="ctr"/>
            <a:r>
              <a:rPr lang="en-US" sz="1100" dirty="0">
                <a:ln w="0"/>
                <a:solidFill>
                  <a:schemeClr val="bg1"/>
                </a:solidFill>
                <a:latin typeface="Century Gothic" panose="020B0502020202020204" pitchFamily="34" charset="0"/>
              </a:rPr>
              <a:t>VP Sales</a:t>
            </a:r>
          </a:p>
        </p:txBody>
      </p:sp>
      <p:sp>
        <p:nvSpPr>
          <p:cNvPr id="12" name="Rounded Rectangle 11"/>
          <p:cNvSpPr/>
          <p:nvPr/>
        </p:nvSpPr>
        <p:spPr>
          <a:xfrm>
            <a:off x="7274735" y="3221079"/>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David Milligan</a:t>
            </a:r>
          </a:p>
          <a:p>
            <a:pPr algn="ctr"/>
            <a:r>
              <a:rPr lang="en-US" sz="1100" dirty="0">
                <a:ln w="0"/>
                <a:solidFill>
                  <a:schemeClr val="bg1"/>
                </a:solidFill>
                <a:latin typeface="Century Gothic" panose="020B0502020202020204" pitchFamily="34" charset="0"/>
              </a:rPr>
              <a:t>VP Projects &amp; Engineering</a:t>
            </a:r>
          </a:p>
        </p:txBody>
      </p:sp>
      <p:sp>
        <p:nvSpPr>
          <p:cNvPr id="13" name="Rounded Rectangle 12"/>
          <p:cNvSpPr/>
          <p:nvPr/>
        </p:nvSpPr>
        <p:spPr>
          <a:xfrm>
            <a:off x="9413591"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Mona Altamimi</a:t>
            </a:r>
          </a:p>
          <a:p>
            <a:pPr algn="ctr"/>
            <a:r>
              <a:rPr lang="en-US" sz="1100" dirty="0">
                <a:ln w="0"/>
                <a:solidFill>
                  <a:schemeClr val="bg1"/>
                </a:solidFill>
                <a:latin typeface="Century Gothic" panose="020B0502020202020204" pitchFamily="34" charset="0"/>
              </a:rPr>
              <a:t>VP Marketing &amp; Corporate Communications</a:t>
            </a:r>
          </a:p>
        </p:txBody>
      </p:sp>
      <p:sp>
        <p:nvSpPr>
          <p:cNvPr id="14" name="Rounded Rectangle 13"/>
          <p:cNvSpPr/>
          <p:nvPr/>
        </p:nvSpPr>
        <p:spPr>
          <a:xfrm>
            <a:off x="85817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Ghassan Shehadeh</a:t>
            </a:r>
          </a:p>
          <a:p>
            <a:pPr algn="ctr"/>
            <a:r>
              <a:rPr lang="en-US" sz="1100" dirty="0">
                <a:ln w="0"/>
                <a:solidFill>
                  <a:schemeClr val="bg1"/>
                </a:solidFill>
                <a:latin typeface="Century Gothic" panose="020B0502020202020204" pitchFamily="34" charset="0"/>
              </a:rPr>
              <a:t>VP Operations &amp; Collections</a:t>
            </a:r>
          </a:p>
        </p:txBody>
      </p:sp>
      <p:sp>
        <p:nvSpPr>
          <p:cNvPr id="15" name="Rounded Rectangle 14"/>
          <p:cNvSpPr/>
          <p:nvPr/>
        </p:nvSpPr>
        <p:spPr>
          <a:xfrm>
            <a:off x="299702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smtClean="0">
                <a:ln w="0"/>
                <a:solidFill>
                  <a:schemeClr val="bg1"/>
                </a:solidFill>
                <a:latin typeface="Century Gothic" panose="020B0502020202020204" pitchFamily="34" charset="0"/>
              </a:rPr>
              <a:t>Ali Sharif</a:t>
            </a:r>
            <a:endParaRPr lang="en-US" sz="1100" b="1" dirty="0">
              <a:ln w="0"/>
              <a:solidFill>
                <a:schemeClr val="bg1"/>
              </a:solidFill>
              <a:latin typeface="Century Gothic" panose="020B0502020202020204" pitchFamily="34" charset="0"/>
            </a:endParaRPr>
          </a:p>
          <a:p>
            <a:pPr algn="ctr"/>
            <a:r>
              <a:rPr lang="en-US" sz="1100" dirty="0">
                <a:ln w="0"/>
                <a:solidFill>
                  <a:schemeClr val="bg1"/>
                </a:solidFill>
                <a:latin typeface="Century Gothic" panose="020B0502020202020204" pitchFamily="34" charset="0"/>
              </a:rPr>
              <a:t>VP Human Resources</a:t>
            </a:r>
          </a:p>
        </p:txBody>
      </p:sp>
      <p:sp>
        <p:nvSpPr>
          <p:cNvPr id="16" name="Rounded Rectangle 15"/>
          <p:cNvSpPr/>
          <p:nvPr/>
        </p:nvSpPr>
        <p:spPr>
          <a:xfrm>
            <a:off x="513588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Mohammad A. </a:t>
            </a:r>
            <a:r>
              <a:rPr lang="en-US" sz="1100" b="1" dirty="0" err="1">
                <a:ln w="0"/>
                <a:solidFill>
                  <a:schemeClr val="bg1"/>
                </a:solidFill>
                <a:latin typeface="Century Gothic" panose="020B0502020202020204" pitchFamily="34" charset="0"/>
              </a:rPr>
              <a:t>Khamis</a:t>
            </a:r>
            <a:endParaRPr lang="en-US" sz="1100" b="1" dirty="0">
              <a:ln w="0"/>
              <a:solidFill>
                <a:schemeClr val="bg1"/>
              </a:solidFill>
              <a:latin typeface="Century Gothic" panose="020B0502020202020204" pitchFamily="34" charset="0"/>
            </a:endParaRPr>
          </a:p>
          <a:p>
            <a:pPr algn="ctr"/>
            <a:r>
              <a:rPr lang="en-US" sz="1100" b="1" dirty="0">
                <a:ln w="0"/>
                <a:solidFill>
                  <a:schemeClr val="bg1"/>
                </a:solidFill>
                <a:latin typeface="Century Gothic" panose="020B0502020202020204" pitchFamily="34" charset="0"/>
              </a:rPr>
              <a:t>General Manager - Facilities Management</a:t>
            </a:r>
          </a:p>
        </p:txBody>
      </p:sp>
      <p:sp>
        <p:nvSpPr>
          <p:cNvPr id="17" name="Rounded Rectangle 16"/>
          <p:cNvSpPr/>
          <p:nvPr/>
        </p:nvSpPr>
        <p:spPr>
          <a:xfrm>
            <a:off x="727473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atin typeface="Century Gothic" panose="020B0502020202020204" pitchFamily="34" charset="0"/>
              </a:rPr>
              <a:t>Rabindran Thaver</a:t>
            </a:r>
          </a:p>
          <a:p>
            <a:pPr algn="ctr"/>
            <a:r>
              <a:rPr lang="en-US" sz="1100" dirty="0">
                <a:latin typeface="Century Gothic" panose="020B0502020202020204" pitchFamily="34" charset="0"/>
              </a:rPr>
              <a:t>Acting head – Property Management</a:t>
            </a:r>
          </a:p>
        </p:txBody>
      </p:sp>
      <p:sp>
        <p:nvSpPr>
          <p:cNvPr id="18" name="Rounded Rectangle 17"/>
          <p:cNvSpPr/>
          <p:nvPr/>
        </p:nvSpPr>
        <p:spPr>
          <a:xfrm>
            <a:off x="9413591"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Bassam M. El-</a:t>
            </a:r>
            <a:r>
              <a:rPr lang="en-US" sz="1100" b="1" dirty="0" err="1">
                <a:ln w="0"/>
                <a:solidFill>
                  <a:schemeClr val="bg1"/>
                </a:solidFill>
                <a:latin typeface="Century Gothic" panose="020B0502020202020204" pitchFamily="34" charset="0"/>
              </a:rPr>
              <a:t>Ghawi</a:t>
            </a:r>
            <a:endParaRPr lang="en-US" sz="1100" b="1" dirty="0">
              <a:ln w="0"/>
              <a:solidFill>
                <a:schemeClr val="bg1"/>
              </a:solidFill>
              <a:latin typeface="Century Gothic" panose="020B0502020202020204" pitchFamily="34" charset="0"/>
            </a:endParaRPr>
          </a:p>
          <a:p>
            <a:pPr algn="ctr"/>
            <a:r>
              <a:rPr lang="en-US" sz="1100" dirty="0">
                <a:ln w="0"/>
                <a:solidFill>
                  <a:schemeClr val="bg1"/>
                </a:solidFill>
                <a:latin typeface="Century Gothic" panose="020B0502020202020204" pitchFamily="34" charset="0"/>
              </a:rPr>
              <a:t>Chief Audit Executive – Internal Control</a:t>
            </a:r>
          </a:p>
        </p:txBody>
      </p:sp>
      <p:cxnSp>
        <p:nvCxnSpPr>
          <p:cNvPr id="19" name="Straight Connector 18"/>
          <p:cNvCxnSpPr/>
          <p:nvPr/>
        </p:nvCxnSpPr>
        <p:spPr>
          <a:xfrm flipH="1" flipV="1">
            <a:off x="1818290" y="2861212"/>
            <a:ext cx="8555421" cy="8"/>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73711" y="2867157"/>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2867150"/>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7145" y="2867157"/>
            <a:ext cx="0" cy="318759"/>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8290" y="2858644"/>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1818290"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7145"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50556" y="4135479"/>
            <a:ext cx="0" cy="344553"/>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8" idx="0"/>
          </p:cNvCxnSpPr>
          <p:nvPr/>
        </p:nvCxnSpPr>
        <p:spPr>
          <a:xfrm>
            <a:off x="10373711" y="4115541"/>
            <a:ext cx="0" cy="36449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 idx="0"/>
          </p:cNvCxnSpPr>
          <p:nvPr/>
        </p:nvCxnSpPr>
        <p:spPr>
          <a:xfrm>
            <a:off x="6096000" y="4113761"/>
            <a:ext cx="0" cy="3662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790952" y="6615377"/>
            <a:ext cx="1395798" cy="246221"/>
          </a:xfrm>
          <a:prstGeom prst="rect">
            <a:avLst/>
          </a:prstGeom>
          <a:noFill/>
        </p:spPr>
        <p:txBody>
          <a:bodyPr wrap="square" rtlCol="0">
            <a:spAutoFit/>
          </a:bodyPr>
          <a:lstStyle/>
          <a:p>
            <a:pPr algn="ctr"/>
            <a:r>
              <a:rPr lang="en-US" sz="1000" dirty="0" smtClean="0">
                <a:solidFill>
                  <a:srgbClr val="87CB3D"/>
                </a:solidFill>
                <a:latin typeface="Century Gothic" panose="020B0502020202020204" pitchFamily="34" charset="0"/>
              </a:rPr>
              <a:t>www.deyaar.ae</a:t>
            </a:r>
            <a:endParaRPr lang="en-US" sz="1000" dirty="0">
              <a:solidFill>
                <a:srgbClr val="87CB3D"/>
              </a:solidFill>
              <a:latin typeface="Century Gothic" panose="020B0502020202020204" pitchFamily="34" charset="0"/>
            </a:endParaRPr>
          </a:p>
        </p:txBody>
      </p:sp>
      <p:sp>
        <p:nvSpPr>
          <p:cNvPr id="31" name="TextBox 3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8</a:t>
            </a:r>
          </a:p>
        </p:txBody>
      </p:sp>
    </p:spTree>
    <p:extLst>
      <p:ext uri="{BB962C8B-B14F-4D97-AF65-F5344CB8AC3E}">
        <p14:creationId xmlns:p14="http://schemas.microsoft.com/office/powerpoint/2010/main" val="341687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6">
                <a:lumMod val="0"/>
                <a:lumOff val="100000"/>
              </a:schemeClr>
            </a:gs>
            <a:gs pos="22000">
              <a:schemeClr val="accent6">
                <a:lumMod val="0"/>
                <a:lumOff val="100000"/>
              </a:schemeClr>
            </a:gs>
            <a:gs pos="100000">
              <a:schemeClr val="accent6">
                <a:lumMod val="100000"/>
              </a:schemeClr>
            </a:gs>
          </a:gsLst>
          <a:path path="circle">
            <a:fillToRect l="50000" t="-80000" r="50000" b="180000"/>
          </a:path>
          <a:tileRect/>
        </a:gradFill>
      </a:spPr>
      <a:bodyPr rtlCol="0" anchor="ctr"/>
      <a:lstStyle>
        <a:defPPr algn="ctr">
          <a:defRPr sz="1400" b="1" dirty="0" smtClean="0">
            <a:solidFill>
              <a:srgbClr val="003468"/>
            </a:solidFill>
            <a:latin typeface="Times New Roman" panose="02020603050405020304" pitchFamily="18" charset="0"/>
            <a:cs typeface="Times New Roman" panose="02020603050405020304" pitchFamily="18" charset="0"/>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13677</TotalTime>
  <Words>1294</Words>
  <Application>Microsoft Office PowerPoint</Application>
  <PresentationFormat>Widescreen</PresentationFormat>
  <Paragraphs>232</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Microsoft Sans 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U.B (Finance)</dc:creator>
  <cp:lastModifiedBy>Asma I. Sayed (Finance)</cp:lastModifiedBy>
  <cp:revision>1158</cp:revision>
  <cp:lastPrinted>2017-07-30T10:33:22Z</cp:lastPrinted>
  <dcterms:created xsi:type="dcterms:W3CDTF">2015-12-13T07:50:48Z</dcterms:created>
  <dcterms:modified xsi:type="dcterms:W3CDTF">2017-08-23T07:22:47Z</dcterms:modified>
</cp:coreProperties>
</file>